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4" r:id="rId38"/>
    <p:sldId id="292" r:id="rId39"/>
    <p:sldId id="293" r:id="rId40"/>
    <p:sldId id="295" r:id="rId41"/>
    <p:sldId id="296" r:id="rId4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Keine Formatvorlage, Tabellengitternetz">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2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0A43EEC-C661-42B5-9187-4E4DCA0E72F2}" type="datetimeFigureOut">
              <a:rPr lang="de-DE" smtClean="0"/>
              <a:pPr/>
              <a:t>12.04.2016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DDA4BCA-603E-46B7-8B88-0B8C7FAF91A0}"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A43EEC-C661-42B5-9187-4E4DCA0E72F2}" type="datetimeFigureOut">
              <a:rPr lang="de-DE" smtClean="0"/>
              <a:pPr/>
              <a:t>12.04.2016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DA4BCA-603E-46B7-8B88-0B8C7FAF91A0}"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1.xml"/><Relationship Id="rId3" Type="http://schemas.openxmlformats.org/officeDocument/2006/relationships/slide" Target="slide4.xml"/><Relationship Id="rId7" Type="http://schemas.openxmlformats.org/officeDocument/2006/relationships/slide" Target="slide15.xml"/><Relationship Id="rId12" Type="http://schemas.openxmlformats.org/officeDocument/2006/relationships/slide" Target="slide30.xml"/><Relationship Id="rId17" Type="http://schemas.openxmlformats.org/officeDocument/2006/relationships/slide" Target="slide38.xml"/><Relationship Id="rId2" Type="http://schemas.openxmlformats.org/officeDocument/2006/relationships/slide" Target="slide3.xml"/><Relationship Id="rId16"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6.xml"/><Relationship Id="rId5" Type="http://schemas.openxmlformats.org/officeDocument/2006/relationships/slide" Target="slide10.xml"/><Relationship Id="rId15" Type="http://schemas.openxmlformats.org/officeDocument/2006/relationships/slide" Target="slide36.xml"/><Relationship Id="rId10" Type="http://schemas.openxmlformats.org/officeDocument/2006/relationships/slide" Target="slide25.xml"/><Relationship Id="rId4" Type="http://schemas.openxmlformats.org/officeDocument/2006/relationships/slide" Target="slide6.xml"/><Relationship Id="rId9" Type="http://schemas.openxmlformats.org/officeDocument/2006/relationships/slide" Target="slide22.xml"/><Relationship Id="rId14" Type="http://schemas.openxmlformats.org/officeDocument/2006/relationships/slide" Target="slide35.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5.xml"/><Relationship Id="rId1" Type="http://schemas.openxmlformats.org/officeDocument/2006/relationships/slideLayout" Target="../slideLayouts/slideLayout6.xml"/><Relationship Id="rId6" Type="http://schemas.openxmlformats.org/officeDocument/2006/relationships/slide" Target="slide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7.xml"/><Relationship Id="rId1" Type="http://schemas.openxmlformats.org/officeDocument/2006/relationships/slideLayout" Target="../slideLayouts/slideLayout6.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8.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1.xml"/><Relationship Id="rId1" Type="http://schemas.openxmlformats.org/officeDocument/2006/relationships/slideLayout" Target="../slideLayouts/slideLayout6.xml"/><Relationship Id="rId6" Type="http://schemas.openxmlformats.org/officeDocument/2006/relationships/slide" Target="slide2.xml"/><Relationship Id="rId5" Type="http://schemas.openxmlformats.org/officeDocument/2006/relationships/slide" Target="slide19.xml"/><Relationship Id="rId4" Type="http://schemas.openxmlformats.org/officeDocument/2006/relationships/slide" Target="slide22.xml"/></Relationships>
</file>

<file path=ppt/slides/_rels/slide1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2.xml"/><Relationship Id="rId1" Type="http://schemas.openxmlformats.org/officeDocument/2006/relationships/slideLayout" Target="../slideLayouts/slideLayout6.xml"/><Relationship Id="rId5" Type="http://schemas.openxmlformats.org/officeDocument/2006/relationships/slide" Target="slide10.xml"/><Relationship Id="rId4" Type="http://schemas.openxmlformats.org/officeDocument/2006/relationships/slide" Target="slide14.xml"/></Relationships>
</file>

<file path=ppt/slides/_rels/slide12.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slide" Target="slide11.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slide" Target="slide11.xml"/></Relationships>
</file>

<file path=ppt/slides/_rels/slide1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16.xml"/><Relationship Id="rId1" Type="http://schemas.openxmlformats.org/officeDocument/2006/relationships/slideLayout" Target="../slideLayouts/slideLayout6.xml"/><Relationship Id="rId5" Type="http://schemas.openxmlformats.org/officeDocument/2006/relationships/slide" Target="slide10.xml"/><Relationship Id="rId4" Type="http://schemas.openxmlformats.org/officeDocument/2006/relationships/slide" Target="slide18.xml"/></Relationships>
</file>

<file path=ppt/slides/_rels/slide16.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slide" Target="slide15.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6.xml"/><Relationship Id="rId4" Type="http://schemas.openxmlformats.org/officeDocument/2006/relationships/slide" Target="slide10.xml"/></Relationships>
</file>

<file path=ppt/slides/_rels/slide20.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23.xml"/><Relationship Id="rId1" Type="http://schemas.openxmlformats.org/officeDocument/2006/relationships/slideLayout" Target="../slideLayouts/slideLayout6.xml"/><Relationship Id="rId4" Type="http://schemas.openxmlformats.org/officeDocument/2006/relationships/slide" Target="slide10.xml"/></Relationships>
</file>

<file path=ppt/slides/_rels/slide23.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 Target="slide30.xml"/><Relationship Id="rId7" Type="http://schemas.openxmlformats.org/officeDocument/2006/relationships/slide" Target="slide2.xml"/><Relationship Id="rId2" Type="http://schemas.openxmlformats.org/officeDocument/2006/relationships/slide" Target="slide26.xml"/><Relationship Id="rId1" Type="http://schemas.openxmlformats.org/officeDocument/2006/relationships/slideLayout" Target="../slideLayouts/slideLayout6.xml"/><Relationship Id="rId6" Type="http://schemas.openxmlformats.org/officeDocument/2006/relationships/slide" Target="slide36.xml"/><Relationship Id="rId5" Type="http://schemas.openxmlformats.org/officeDocument/2006/relationships/slide" Target="slide35.xml"/><Relationship Id="rId4" Type="http://schemas.openxmlformats.org/officeDocument/2006/relationships/slide" Target="slide31.xml"/></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27.xml"/><Relationship Id="rId1" Type="http://schemas.openxmlformats.org/officeDocument/2006/relationships/slideLayout" Target="../slideLayouts/slideLayout6.xml"/><Relationship Id="rId4" Type="http://schemas.openxmlformats.org/officeDocument/2006/relationships/slide" Target="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slide" Target="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slide" Target="slide26.xml"/><Relationship Id="rId2" Type="http://schemas.openxmlformats.org/officeDocument/2006/relationships/slide" Target="slide29.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5" Type="http://schemas.openxmlformats.org/officeDocument/2006/relationships/slide" Target="slide28.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 Id="rId4" Type="http://schemas.openxmlformats.org/officeDocument/2006/relationships/slide" Target="slide25.xml"/></Relationships>
</file>

<file path=ppt/slides/_rels/slide31.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32.xml"/><Relationship Id="rId1" Type="http://schemas.openxmlformats.org/officeDocument/2006/relationships/slideLayout" Target="../slideLayouts/slideLayout6.xml"/><Relationship Id="rId4" Type="http://schemas.openxmlformats.org/officeDocument/2006/relationships/slide" Target="slide25.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 Target="slide33.xml"/><Relationship Id="rId1" Type="http://schemas.openxmlformats.org/officeDocument/2006/relationships/slideLayout" Target="../slideLayouts/slideLayout6.xml"/><Relationship Id="rId4" Type="http://schemas.openxmlformats.org/officeDocument/2006/relationships/slide" Target="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2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39.xml"/><Relationship Id="rId1" Type="http://schemas.openxmlformats.org/officeDocument/2006/relationships/slideLayout" Target="../slideLayouts/slideLayout6.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2" Type="http://schemas.openxmlformats.org/officeDocument/2006/relationships/slide" Target="slide4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274638"/>
            <a:ext cx="7499176" cy="778098"/>
          </a:xfrm>
        </p:spPr>
        <p:txBody>
          <a:bodyPr/>
          <a:lstStyle/>
          <a:p>
            <a:r>
              <a:rPr lang="de-DE" sz="3600" b="1" dirty="0" smtClean="0">
                <a:latin typeface="Arial" pitchFamily="34" charset="0"/>
                <a:cs typeface="Arial" pitchFamily="34" charset="0"/>
              </a:rPr>
              <a:t>Fleischfressende</a:t>
            </a:r>
            <a:r>
              <a:rPr lang="de-DE" dirty="0" smtClean="0"/>
              <a:t> </a:t>
            </a:r>
            <a:endParaRPr lang="de-DE" dirty="0"/>
          </a:p>
        </p:txBody>
      </p:sp>
      <p:pic>
        <p:nvPicPr>
          <p:cNvPr id="6" name="Inhaltsplatzhalter 5" descr="sonnentau und schlauchpflanze 2 028.JPG"/>
          <p:cNvPicPr>
            <a:picLocks noGrp="1" noChangeAspect="1"/>
          </p:cNvPicPr>
          <p:nvPr>
            <p:ph idx="1"/>
          </p:nvPr>
        </p:nvPicPr>
        <p:blipFill>
          <a:blip r:embed="rId2" cstate="print"/>
          <a:stretch>
            <a:fillRect/>
          </a:stretch>
        </p:blipFill>
        <p:spPr>
          <a:xfrm>
            <a:off x="1975889" y="1052736"/>
            <a:ext cx="5192222" cy="4525963"/>
          </a:xfrm>
        </p:spPr>
      </p:pic>
      <p:sp>
        <p:nvSpPr>
          <p:cNvPr id="7" name="Textfeld 6"/>
          <p:cNvSpPr txBox="1"/>
          <p:nvPr/>
        </p:nvSpPr>
        <p:spPr>
          <a:xfrm>
            <a:off x="1331640" y="5733256"/>
            <a:ext cx="6480720" cy="646331"/>
          </a:xfrm>
          <a:prstGeom prst="rect">
            <a:avLst/>
          </a:prstGeom>
          <a:noFill/>
        </p:spPr>
        <p:txBody>
          <a:bodyPr wrap="square" rtlCol="0">
            <a:spAutoFit/>
          </a:bodyPr>
          <a:lstStyle/>
          <a:p>
            <a:pPr algn="ctr"/>
            <a:r>
              <a:rPr lang="de-DE" sz="3600" b="1" dirty="0" smtClean="0">
                <a:latin typeface="Arial" pitchFamily="34" charset="0"/>
                <a:cs typeface="Arial" pitchFamily="34" charset="0"/>
              </a:rPr>
              <a:t>Pflanzen</a:t>
            </a:r>
            <a:endParaRPr lang="de-DE" sz="36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76672"/>
            <a:ext cx="8075240" cy="504056"/>
          </a:xfrm>
        </p:spPr>
        <p:txBody>
          <a:bodyPr>
            <a:noAutofit/>
          </a:bodyPr>
          <a:lstStyle/>
          <a:p>
            <a:r>
              <a:rPr lang="de-DE" sz="3200" dirty="0" smtClean="0">
                <a:latin typeface="Arial" pitchFamily="34" charset="0"/>
                <a:cs typeface="Arial" pitchFamily="34" charset="0"/>
              </a:rPr>
              <a:t>Inhaltsverzeichnis</a:t>
            </a:r>
            <a:endParaRPr lang="de-DE" sz="3200" dirty="0">
              <a:latin typeface="Arial" pitchFamily="34" charset="0"/>
              <a:cs typeface="Arial" pitchFamily="34" charset="0"/>
            </a:endParaRPr>
          </a:p>
        </p:txBody>
      </p:sp>
      <p:sp>
        <p:nvSpPr>
          <p:cNvPr id="3" name="Inhaltsplatzhalter 2"/>
          <p:cNvSpPr>
            <a:spLocks noGrp="1"/>
          </p:cNvSpPr>
          <p:nvPr>
            <p:ph idx="1"/>
          </p:nvPr>
        </p:nvSpPr>
        <p:spPr>
          <a:xfrm>
            <a:off x="251520" y="1340768"/>
            <a:ext cx="8640960" cy="5256584"/>
          </a:xfrm>
        </p:spPr>
        <p:txBody>
          <a:bodyPr>
            <a:normAutofit/>
          </a:bodyPr>
          <a:lstStyle/>
          <a:p>
            <a:pPr>
              <a:buNone/>
            </a:pPr>
            <a:r>
              <a:rPr lang="de-DE" sz="1600" dirty="0" smtClean="0">
                <a:latin typeface="Arial" pitchFamily="34" charset="0"/>
                <a:cs typeface="Arial" pitchFamily="34" charset="0"/>
                <a:hlinkClick r:id="rId2" action="ppaction://hlinksldjump"/>
              </a:rPr>
              <a:t>1. Einleitung</a:t>
            </a:r>
            <a:endParaRPr lang="de-DE" sz="1600" dirty="0" smtClean="0">
              <a:latin typeface="Arial" pitchFamily="34" charset="0"/>
              <a:cs typeface="Arial" pitchFamily="34" charset="0"/>
            </a:endParaRPr>
          </a:p>
          <a:p>
            <a:pPr>
              <a:buNone/>
            </a:pPr>
            <a:r>
              <a:rPr lang="de-DE" sz="1600" dirty="0" smtClean="0">
                <a:latin typeface="Arial" pitchFamily="34" charset="0"/>
                <a:cs typeface="Arial" pitchFamily="34" charset="0"/>
                <a:hlinkClick r:id="rId3" action="ppaction://hlinksldjump"/>
              </a:rPr>
              <a:t>2. Definition</a:t>
            </a:r>
            <a:endParaRPr lang="de-DE" sz="1600" dirty="0" smtClean="0">
              <a:latin typeface="Arial" pitchFamily="34" charset="0"/>
              <a:cs typeface="Arial" pitchFamily="34" charset="0"/>
            </a:endParaRPr>
          </a:p>
          <a:p>
            <a:pPr>
              <a:buNone/>
            </a:pPr>
            <a:r>
              <a:rPr lang="de-DE" sz="1600" dirty="0" smtClean="0">
                <a:latin typeface="Arial" pitchFamily="34" charset="0"/>
                <a:cs typeface="Arial" pitchFamily="34" charset="0"/>
                <a:hlinkClick r:id="rId4" action="ppaction://hlinksldjump"/>
              </a:rPr>
              <a:t>3. Notwendige Zusatznahrung als Problem des Standortes</a:t>
            </a:r>
            <a:endParaRPr lang="de-DE" sz="1600" dirty="0" smtClean="0">
              <a:latin typeface="Arial" pitchFamily="34" charset="0"/>
              <a:cs typeface="Arial" pitchFamily="34" charset="0"/>
            </a:endParaRPr>
          </a:p>
          <a:p>
            <a:pPr>
              <a:buNone/>
            </a:pPr>
            <a:r>
              <a:rPr lang="de-DE" sz="1600" dirty="0" smtClean="0">
                <a:latin typeface="Arial" pitchFamily="34" charset="0"/>
                <a:cs typeface="Arial" pitchFamily="34" charset="0"/>
                <a:hlinkClick r:id="rId5" action="ppaction://hlinksldjump"/>
              </a:rPr>
              <a:t>4. Die 13 einheimischen Arten</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6" action="ppaction://hlinksldjump"/>
              </a:rPr>
              <a:t>4.1 Sonnentau mit seinen drei einheimischen Arten</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7" action="ppaction://hlinksldjump"/>
              </a:rPr>
              <a:t>4.2 Das Fettkraut mit seinen zwei einheimischen Arten</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8" action="ppaction://hlinksldjump"/>
              </a:rPr>
              <a:t>4.3 Wasserfalle mit einer einzigen Art</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9" action="ppaction://hlinksldjump"/>
              </a:rPr>
              <a:t>4.4 Wasserschlauch mit seinen sieben einheimischen Arten</a:t>
            </a:r>
            <a:endParaRPr lang="de-DE" sz="1600" dirty="0" smtClean="0">
              <a:latin typeface="Arial" pitchFamily="34" charset="0"/>
              <a:cs typeface="Arial" pitchFamily="34" charset="0"/>
            </a:endParaRPr>
          </a:p>
          <a:p>
            <a:pPr>
              <a:buNone/>
            </a:pPr>
            <a:r>
              <a:rPr lang="de-DE" sz="1600" dirty="0" smtClean="0">
                <a:latin typeface="Arial" pitchFamily="34" charset="0"/>
                <a:cs typeface="Arial" pitchFamily="34" charset="0"/>
                <a:hlinkClick r:id="rId10" action="ppaction://hlinksldjump"/>
              </a:rPr>
              <a:t>5. Die fünf Fangmechanismen</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11" action="ppaction://hlinksldjump"/>
              </a:rPr>
              <a:t>5.1 Die Klebfalle als Beispiel für einen aktiven Fangmechanismus</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12" action="ppaction://hlinksldjump"/>
              </a:rPr>
              <a:t>5.2 Die Gleitfalle als eine effektive Fangmethode</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13" action="ppaction://hlinksldjump"/>
              </a:rPr>
              <a:t>5.3 Die Klappfalle als ein sekundenschneller Fangmechanismus</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14" action="ppaction://hlinksldjump"/>
              </a:rPr>
              <a:t>5.4 Die Saugfalle als schnellster Fangmechanismus</a:t>
            </a:r>
            <a:endParaRPr lang="de-DE" sz="1600" dirty="0" smtClean="0">
              <a:latin typeface="Arial" pitchFamily="34" charset="0"/>
              <a:cs typeface="Arial" pitchFamily="34" charset="0"/>
            </a:endParaRPr>
          </a:p>
          <a:p>
            <a:pPr>
              <a:buNone/>
            </a:pPr>
            <a:r>
              <a:rPr lang="de-DE" sz="1600" dirty="0">
                <a:latin typeface="Arial" pitchFamily="34" charset="0"/>
                <a:cs typeface="Arial" pitchFamily="34" charset="0"/>
              </a:rPr>
              <a:t>	</a:t>
            </a:r>
            <a:r>
              <a:rPr lang="de-DE" sz="1600" dirty="0" smtClean="0">
                <a:latin typeface="Arial" pitchFamily="34" charset="0"/>
                <a:cs typeface="Arial" pitchFamily="34" charset="0"/>
                <a:hlinkClick r:id="rId15" action="ppaction://hlinksldjump"/>
              </a:rPr>
              <a:t>5.5 </a:t>
            </a:r>
            <a:r>
              <a:rPr lang="de-DE" sz="1600" dirty="0" err="1" smtClean="0">
                <a:latin typeface="Arial" pitchFamily="34" charset="0"/>
                <a:cs typeface="Arial" pitchFamily="34" charset="0"/>
                <a:hlinkClick r:id="rId15" action="ppaction://hlinksldjump"/>
              </a:rPr>
              <a:t>Reusenfalle</a:t>
            </a:r>
            <a:r>
              <a:rPr lang="de-DE" sz="1600" dirty="0" smtClean="0">
                <a:latin typeface="Arial" pitchFamily="34" charset="0"/>
                <a:cs typeface="Arial" pitchFamily="34" charset="0"/>
                <a:hlinkClick r:id="rId15" action="ppaction://hlinksldjump"/>
              </a:rPr>
              <a:t> mit ihren komplizierten Fangsystem</a:t>
            </a:r>
            <a:endParaRPr lang="de-DE" sz="1600" dirty="0" smtClean="0">
              <a:latin typeface="Arial" pitchFamily="34" charset="0"/>
              <a:cs typeface="Arial" pitchFamily="34" charset="0"/>
            </a:endParaRPr>
          </a:p>
          <a:p>
            <a:pPr>
              <a:buNone/>
            </a:pPr>
            <a:r>
              <a:rPr lang="de-DE" sz="1600" dirty="0" smtClean="0">
                <a:latin typeface="Arial" pitchFamily="34" charset="0"/>
                <a:cs typeface="Arial" pitchFamily="34" charset="0"/>
                <a:hlinkClick r:id="rId16" action="ppaction://hlinksldjump"/>
              </a:rPr>
              <a:t>6. Schlussbetrachtung</a:t>
            </a:r>
            <a:endParaRPr lang="de-DE" sz="1600" dirty="0" smtClean="0">
              <a:latin typeface="Arial" pitchFamily="34" charset="0"/>
              <a:cs typeface="Arial" pitchFamily="34" charset="0"/>
            </a:endParaRPr>
          </a:p>
          <a:p>
            <a:pPr>
              <a:buNone/>
            </a:pPr>
            <a:r>
              <a:rPr lang="de-DE" sz="1600" dirty="0" smtClean="0">
                <a:latin typeface="Arial" pitchFamily="34" charset="0"/>
                <a:cs typeface="Arial" pitchFamily="34" charset="0"/>
                <a:hlinkClick r:id="rId17" action="ppaction://hlinksldjump"/>
              </a:rPr>
              <a:t>7. Literarturverzeichnis</a:t>
            </a:r>
            <a:endParaRPr lang="de-DE" sz="1600" dirty="0" smtClean="0">
              <a:latin typeface="Arial" pitchFamily="34" charset="0"/>
              <a:cs typeface="Arial" pitchFamily="34" charset="0"/>
            </a:endParaRPr>
          </a:p>
          <a:p>
            <a:pPr>
              <a:buNone/>
            </a:pPr>
            <a:endParaRPr lang="de-DE" sz="16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8229600" cy="922114"/>
          </a:xfrm>
        </p:spPr>
        <p:txBody>
          <a:bodyPr>
            <a:normAutofit/>
          </a:bodyPr>
          <a:lstStyle/>
          <a:p>
            <a:pPr algn="l"/>
            <a:r>
              <a:rPr lang="de-DE" sz="3200" dirty="0" smtClean="0">
                <a:latin typeface="Arial" pitchFamily="34" charset="0"/>
                <a:cs typeface="Arial" pitchFamily="34" charset="0"/>
              </a:rPr>
              <a:t>1. Einleitung</a:t>
            </a:r>
            <a:endParaRPr lang="de-DE" sz="3200" dirty="0">
              <a:latin typeface="Arial" pitchFamily="34" charset="0"/>
              <a:cs typeface="Arial" pitchFamily="34" charset="0"/>
            </a:endParaRPr>
          </a:p>
        </p:txBody>
      </p:sp>
      <p:sp>
        <p:nvSpPr>
          <p:cNvPr id="4" name="Textfeld 3"/>
          <p:cNvSpPr txBox="1"/>
          <p:nvPr/>
        </p:nvSpPr>
        <p:spPr>
          <a:xfrm>
            <a:off x="539552" y="1916832"/>
            <a:ext cx="8136904" cy="3780522"/>
          </a:xfrm>
          <a:prstGeom prst="rect">
            <a:avLst/>
          </a:prstGeom>
          <a:noFill/>
          <a:ln w="38100">
            <a:solidFill>
              <a:schemeClr val="tx1"/>
            </a:solidFill>
          </a:ln>
        </p:spPr>
        <p:txBody>
          <a:bodyPr wrap="square" rtlCol="0">
            <a:spAutoFit/>
          </a:bodyPr>
          <a:lstStyle/>
          <a:p>
            <a:pPr>
              <a:lnSpc>
                <a:spcPct val="150000"/>
              </a:lnSpc>
            </a:pPr>
            <a:r>
              <a:rPr lang="de-DE" i="1" dirty="0" smtClean="0">
                <a:latin typeface="Arial" pitchFamily="34" charset="0"/>
                <a:cs typeface="Arial" pitchFamily="34" charset="0"/>
              </a:rPr>
              <a:t>„Eine Spähtermite entdeckt eine Kannenpflanze. Innerhalb von Minuten fallen zahlreich gefräßige Termiten über die kleine Pflanze her. Der grüne, rund zehn Zentimeter hohe Kanne zieht die hungrigen Termiten magisch an. Hunderte bis Tausende der Tierchen zeihen nun Richtung Pflanze los, alle wollen an der Fressorgie teilhaben. Sie drängen, schieben und überholen. Plötzlich beginnt eine nach der anderen über den Rand in den Kelch mit den spiegelglatten Innenwänden zu fallen. Rasch füllt sich der Kelch. Noch lange zappeln und kratzen die Todgeweihten geräuschvoll. Dann wird es still. Der saure Saft tut seine Wirkung, das scheinbar wehrlose </a:t>
            </a:r>
            <a:r>
              <a:rPr lang="de-DE" i="1" dirty="0" err="1" smtClean="0">
                <a:latin typeface="Arial" pitchFamily="34" charset="0"/>
                <a:cs typeface="Arial" pitchFamily="34" charset="0"/>
              </a:rPr>
              <a:t>Pflänzchen</a:t>
            </a:r>
            <a:r>
              <a:rPr lang="de-DE" i="1" dirty="0" smtClean="0">
                <a:latin typeface="Arial" pitchFamily="34" charset="0"/>
                <a:cs typeface="Arial" pitchFamily="34" charset="0"/>
              </a:rPr>
              <a:t> beginnt zu verdauen.“</a:t>
            </a:r>
            <a:endParaRPr lang="de-DE" i="1" dirty="0">
              <a:latin typeface="Arial" pitchFamily="34" charset="0"/>
              <a:cs typeface="Arial" pitchFamily="34" charset="0"/>
            </a:endParaRPr>
          </a:p>
        </p:txBody>
      </p:sp>
      <p:sp>
        <p:nvSpPr>
          <p:cNvPr id="5" name="Textfeld 4"/>
          <p:cNvSpPr txBox="1"/>
          <p:nvPr/>
        </p:nvSpPr>
        <p:spPr>
          <a:xfrm>
            <a:off x="8100392" y="6381328"/>
            <a:ext cx="864096"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2" action="ppaction://hlinksldjump"/>
              </a:rPr>
              <a:t>Zurück</a:t>
            </a:r>
            <a:endParaRPr lang="de-DE" sz="1400" dirty="0">
              <a:solidFill>
                <a:srgbClr val="FF0000"/>
              </a:solidFill>
              <a:latin typeface="Arial" pitchFamily="34" charset="0"/>
              <a:cs typeface="Arial" pitchFamily="34" charset="0"/>
            </a:endParaRPr>
          </a:p>
        </p:txBody>
      </p:sp>
      <p:sp>
        <p:nvSpPr>
          <p:cNvPr id="6" name="Textfeld 5"/>
          <p:cNvSpPr txBox="1"/>
          <p:nvPr/>
        </p:nvSpPr>
        <p:spPr>
          <a:xfrm>
            <a:off x="539552" y="1412776"/>
            <a:ext cx="7848872" cy="369332"/>
          </a:xfrm>
          <a:prstGeom prst="rect">
            <a:avLst/>
          </a:prstGeom>
          <a:noFill/>
        </p:spPr>
        <p:txBody>
          <a:bodyPr wrap="square" rtlCol="0">
            <a:spAutoFit/>
          </a:bodyPr>
          <a:lstStyle/>
          <a:p>
            <a:r>
              <a:rPr lang="de-DE" dirty="0" smtClean="0">
                <a:latin typeface="Arial" pitchFamily="34" charset="0"/>
                <a:cs typeface="Arial" pitchFamily="34" charset="0"/>
              </a:rPr>
              <a:t>Fleischfressende Pflanzen werden oft als Killerpflanzen dargestellt.</a:t>
            </a:r>
            <a:endParaRPr lang="de-DE" dirty="0">
              <a:latin typeface="Arial" pitchFamily="34" charset="0"/>
              <a:cs typeface="Arial" pitchFamily="34" charset="0"/>
            </a:endParaRPr>
          </a:p>
        </p:txBody>
      </p:sp>
      <p:sp>
        <p:nvSpPr>
          <p:cNvPr id="7" name="Textfeld 6"/>
          <p:cNvSpPr txBox="1"/>
          <p:nvPr/>
        </p:nvSpPr>
        <p:spPr>
          <a:xfrm>
            <a:off x="539552" y="5877272"/>
            <a:ext cx="7848872" cy="369332"/>
          </a:xfrm>
          <a:prstGeom prst="rect">
            <a:avLst/>
          </a:prstGeom>
          <a:noFill/>
        </p:spPr>
        <p:txBody>
          <a:bodyPr wrap="square" rtlCol="0">
            <a:spAutoFit/>
          </a:bodyPr>
          <a:lstStyle/>
          <a:p>
            <a:r>
              <a:rPr lang="de-DE" dirty="0" smtClean="0">
                <a:latin typeface="Arial" pitchFamily="34" charset="0"/>
                <a:cs typeface="Arial" pitchFamily="34" charset="0"/>
              </a:rPr>
              <a:t>Wird diese Ansicht den fleischfressenden Pflanzen gerecht?</a:t>
            </a:r>
            <a:endParaRPr lang="de-DE"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648072"/>
          </a:xfrm>
        </p:spPr>
        <p:txBody>
          <a:bodyPr>
            <a:normAutofit/>
          </a:bodyPr>
          <a:lstStyle/>
          <a:p>
            <a:pPr algn="l"/>
            <a:r>
              <a:rPr lang="de-DE" sz="3200" dirty="0" smtClean="0">
                <a:latin typeface="Arial" pitchFamily="34" charset="0"/>
                <a:cs typeface="Arial" pitchFamily="34" charset="0"/>
              </a:rPr>
              <a:t>2. Definition</a:t>
            </a:r>
            <a:endParaRPr lang="de-DE" sz="3200" dirty="0">
              <a:latin typeface="Arial" pitchFamily="34" charset="0"/>
              <a:cs typeface="Arial" pitchFamily="34" charset="0"/>
            </a:endParaRPr>
          </a:p>
        </p:txBody>
      </p:sp>
      <p:sp>
        <p:nvSpPr>
          <p:cNvPr id="3" name="Textfeld 2"/>
          <p:cNvSpPr txBox="1"/>
          <p:nvPr/>
        </p:nvSpPr>
        <p:spPr>
          <a:xfrm>
            <a:off x="467544" y="908720"/>
            <a:ext cx="8064896" cy="3277820"/>
          </a:xfrm>
          <a:prstGeom prst="rect">
            <a:avLst/>
          </a:prstGeom>
          <a:noFill/>
        </p:spPr>
        <p:txBody>
          <a:bodyPr wrap="square" rtlCol="0">
            <a:spAutoFit/>
          </a:bodyPr>
          <a:lstStyle/>
          <a:p>
            <a:pPr>
              <a:buFont typeface="Arial" pitchFamily="34" charset="0"/>
              <a:buChar char="•"/>
            </a:pPr>
            <a:r>
              <a:rPr lang="de-DE" dirty="0" smtClean="0">
                <a:latin typeface="Arial" pitchFamily="34" charset="0"/>
                <a:cs typeface="Arial" pitchFamily="34" charset="0"/>
              </a:rPr>
              <a:t>Name: Karnivore (Fleischfressend)</a:t>
            </a:r>
          </a:p>
          <a:p>
            <a:r>
              <a:rPr lang="de-DE" dirty="0" smtClean="0">
                <a:latin typeface="Arial" pitchFamily="34" charset="0"/>
                <a:cs typeface="Arial" pitchFamily="34" charset="0"/>
              </a:rPr>
              <a:t>             Insektivore (Insektenfressend)</a:t>
            </a:r>
          </a:p>
          <a:p>
            <a:pPr>
              <a:lnSpc>
                <a:spcPct val="150000"/>
              </a:lnSpc>
              <a:buFont typeface="Arial" pitchFamily="34" charset="0"/>
              <a:buChar char="•"/>
            </a:pPr>
            <a:r>
              <a:rPr lang="de-DE" dirty="0" smtClean="0">
                <a:latin typeface="Arial" pitchFamily="34" charset="0"/>
                <a:cs typeface="Arial" pitchFamily="34" charset="0"/>
              </a:rPr>
              <a:t>Kriterien der </a:t>
            </a:r>
            <a:r>
              <a:rPr lang="de-DE" dirty="0" err="1" smtClean="0">
                <a:latin typeface="Arial" pitchFamily="34" charset="0"/>
                <a:cs typeface="Arial" pitchFamily="34" charset="0"/>
              </a:rPr>
              <a:t>Karnivorie</a:t>
            </a:r>
            <a:r>
              <a:rPr lang="de-DE" dirty="0" smtClean="0">
                <a:latin typeface="Arial" pitchFamily="34" charset="0"/>
                <a:cs typeface="Arial" pitchFamily="34" charset="0"/>
              </a:rPr>
              <a:t>: </a:t>
            </a:r>
          </a:p>
          <a:p>
            <a:r>
              <a:rPr lang="de-DE" dirty="0">
                <a:latin typeface="Arial" pitchFamily="34" charset="0"/>
                <a:cs typeface="Arial" pitchFamily="34" charset="0"/>
              </a:rPr>
              <a:t>	</a:t>
            </a:r>
            <a:r>
              <a:rPr lang="de-DE" dirty="0" smtClean="0">
                <a:latin typeface="Arial" pitchFamily="34" charset="0"/>
                <a:cs typeface="Arial" pitchFamily="34" charset="0"/>
              </a:rPr>
              <a:t>- Anlockung von Tieren</a:t>
            </a:r>
          </a:p>
          <a:p>
            <a:r>
              <a:rPr lang="de-DE" dirty="0">
                <a:latin typeface="Arial" pitchFamily="34" charset="0"/>
                <a:cs typeface="Arial" pitchFamily="34" charset="0"/>
              </a:rPr>
              <a:t>	</a:t>
            </a:r>
            <a:r>
              <a:rPr lang="de-DE" dirty="0" smtClean="0">
                <a:latin typeface="Arial" pitchFamily="34" charset="0"/>
                <a:cs typeface="Arial" pitchFamily="34" charset="0"/>
              </a:rPr>
              <a:t>- Festhalten der Tiere</a:t>
            </a:r>
          </a:p>
          <a:p>
            <a:r>
              <a:rPr lang="de-DE" dirty="0">
                <a:latin typeface="Arial" pitchFamily="34" charset="0"/>
                <a:cs typeface="Arial" pitchFamily="34" charset="0"/>
              </a:rPr>
              <a:t>	</a:t>
            </a:r>
            <a:r>
              <a:rPr lang="de-DE" dirty="0" smtClean="0">
                <a:latin typeface="Arial" pitchFamily="34" charset="0"/>
                <a:cs typeface="Arial" pitchFamily="34" charset="0"/>
              </a:rPr>
              <a:t>- selbstständige Verdauung mit Enzymen wie </a:t>
            </a:r>
            <a:r>
              <a:rPr lang="de-DE" dirty="0" err="1" smtClean="0">
                <a:latin typeface="Arial" pitchFamily="34" charset="0"/>
                <a:cs typeface="Arial" pitchFamily="34" charset="0"/>
              </a:rPr>
              <a:t>Proteasen</a:t>
            </a:r>
            <a:r>
              <a:rPr lang="de-DE" dirty="0" smtClean="0">
                <a:latin typeface="Arial" pitchFamily="34" charset="0"/>
                <a:cs typeface="Arial" pitchFamily="34" charset="0"/>
              </a:rPr>
              <a:t>, saure 	  </a:t>
            </a:r>
            <a:r>
              <a:rPr lang="de-DE" dirty="0" err="1" smtClean="0">
                <a:latin typeface="Arial" pitchFamily="34" charset="0"/>
                <a:cs typeface="Arial" pitchFamily="34" charset="0"/>
              </a:rPr>
              <a:t>Phospatasen</a:t>
            </a:r>
            <a:r>
              <a:rPr lang="de-DE" dirty="0" smtClean="0">
                <a:latin typeface="Arial" pitchFamily="34" charset="0"/>
                <a:cs typeface="Arial" pitchFamily="34" charset="0"/>
              </a:rPr>
              <a:t>, </a:t>
            </a:r>
            <a:r>
              <a:rPr lang="de-DE" dirty="0" err="1" smtClean="0">
                <a:latin typeface="Arial" pitchFamily="34" charset="0"/>
                <a:cs typeface="Arial" pitchFamily="34" charset="0"/>
              </a:rPr>
              <a:t>Esterasen</a:t>
            </a:r>
            <a:r>
              <a:rPr lang="de-DE" dirty="0" smtClean="0">
                <a:latin typeface="Arial" pitchFamily="34" charset="0"/>
                <a:cs typeface="Arial" pitchFamily="34" charset="0"/>
              </a:rPr>
              <a:t> und </a:t>
            </a:r>
            <a:r>
              <a:rPr lang="de-DE" dirty="0" err="1" smtClean="0">
                <a:latin typeface="Arial" pitchFamily="34" charset="0"/>
                <a:cs typeface="Arial" pitchFamily="34" charset="0"/>
              </a:rPr>
              <a:t>Peroxidasen</a:t>
            </a:r>
            <a:endParaRPr lang="de-DE" dirty="0" smtClean="0">
              <a:latin typeface="Arial" pitchFamily="34" charset="0"/>
              <a:cs typeface="Arial" pitchFamily="34" charset="0"/>
            </a:endParaRPr>
          </a:p>
          <a:p>
            <a:r>
              <a:rPr lang="de-DE" dirty="0">
                <a:latin typeface="Arial" pitchFamily="34" charset="0"/>
                <a:cs typeface="Arial" pitchFamily="34" charset="0"/>
              </a:rPr>
              <a:t>	</a:t>
            </a:r>
            <a:r>
              <a:rPr lang="de-DE" dirty="0" smtClean="0">
                <a:latin typeface="Arial" pitchFamily="34" charset="0"/>
                <a:cs typeface="Arial" pitchFamily="34" charset="0"/>
              </a:rPr>
              <a:t>- Resorption der Stickstoff-/Phosphorverbindungen/Calcium/Natrium</a:t>
            </a:r>
          </a:p>
          <a:p>
            <a:pPr>
              <a:lnSpc>
                <a:spcPct val="150000"/>
              </a:lnSpc>
              <a:buFont typeface="Arial" pitchFamily="34" charset="0"/>
              <a:buChar char="•"/>
            </a:pPr>
            <a:r>
              <a:rPr lang="de-DE" dirty="0" smtClean="0">
                <a:latin typeface="Arial" pitchFamily="34" charset="0"/>
                <a:cs typeface="Arial" pitchFamily="34" charset="0"/>
              </a:rPr>
              <a:t> </a:t>
            </a:r>
            <a:r>
              <a:rPr lang="de-DE" dirty="0" smtClean="0">
                <a:latin typeface="Arial" pitchFamily="34" charset="0"/>
                <a:cs typeface="Arial" pitchFamily="34" charset="0"/>
                <a:hlinkClick r:id="rId2" action="ppaction://hlinksldjump"/>
              </a:rPr>
              <a:t>schwierige Abgrenzung zu </a:t>
            </a:r>
            <a:r>
              <a:rPr lang="de-DE" dirty="0" err="1" smtClean="0">
                <a:latin typeface="Arial" pitchFamily="34" charset="0"/>
                <a:cs typeface="Arial" pitchFamily="34" charset="0"/>
                <a:hlinkClick r:id="rId2" action="ppaction://hlinksldjump"/>
              </a:rPr>
              <a:t>Präkarnivoren</a:t>
            </a:r>
            <a:endParaRPr lang="de-DE" dirty="0" smtClean="0">
              <a:latin typeface="Arial" pitchFamily="34" charset="0"/>
              <a:cs typeface="Arial" pitchFamily="34" charset="0"/>
            </a:endParaRPr>
          </a:p>
          <a:p>
            <a:pPr>
              <a:lnSpc>
                <a:spcPct val="150000"/>
              </a:lnSpc>
              <a:buFont typeface="Arial" pitchFamily="34" charset="0"/>
              <a:buChar char="•"/>
            </a:pPr>
            <a:r>
              <a:rPr lang="de-DE" dirty="0" smtClean="0">
                <a:latin typeface="Arial" pitchFamily="34" charset="0"/>
                <a:cs typeface="Arial" pitchFamily="34" charset="0"/>
              </a:rPr>
              <a:t> vielfältige Fangeinrichtungen = abgewandelte Laubblätter</a:t>
            </a:r>
          </a:p>
        </p:txBody>
      </p:sp>
      <p:pic>
        <p:nvPicPr>
          <p:cNvPr id="8" name="Grafik 7" descr="sommerferien 2 095.JPG"/>
          <p:cNvPicPr>
            <a:picLocks noChangeAspect="1"/>
          </p:cNvPicPr>
          <p:nvPr/>
        </p:nvPicPr>
        <p:blipFill>
          <a:blip r:embed="rId3" cstate="print"/>
          <a:stretch>
            <a:fillRect/>
          </a:stretch>
        </p:blipFill>
        <p:spPr>
          <a:xfrm>
            <a:off x="1331640" y="4293096"/>
            <a:ext cx="1848405" cy="1656184"/>
          </a:xfrm>
          <a:prstGeom prst="rect">
            <a:avLst/>
          </a:prstGeom>
        </p:spPr>
      </p:pic>
      <p:pic>
        <p:nvPicPr>
          <p:cNvPr id="9" name="Grafik 8" descr="sommerferien 2 102.JPG"/>
          <p:cNvPicPr>
            <a:picLocks noChangeAspect="1"/>
          </p:cNvPicPr>
          <p:nvPr/>
        </p:nvPicPr>
        <p:blipFill>
          <a:blip r:embed="rId4" cstate="print"/>
          <a:stretch>
            <a:fillRect/>
          </a:stretch>
        </p:blipFill>
        <p:spPr>
          <a:xfrm>
            <a:off x="3275855" y="4293096"/>
            <a:ext cx="2140144" cy="1656184"/>
          </a:xfrm>
          <a:prstGeom prst="rect">
            <a:avLst/>
          </a:prstGeom>
        </p:spPr>
      </p:pic>
      <p:pic>
        <p:nvPicPr>
          <p:cNvPr id="10" name="Grafik 9" descr="sommerferien 2 105.JPG"/>
          <p:cNvPicPr>
            <a:picLocks noChangeAspect="1"/>
          </p:cNvPicPr>
          <p:nvPr/>
        </p:nvPicPr>
        <p:blipFill>
          <a:blip r:embed="rId5" cstate="print"/>
          <a:stretch>
            <a:fillRect/>
          </a:stretch>
        </p:blipFill>
        <p:spPr>
          <a:xfrm>
            <a:off x="5508104" y="4293096"/>
            <a:ext cx="2755261" cy="1656184"/>
          </a:xfrm>
          <a:prstGeom prst="rect">
            <a:avLst/>
          </a:prstGeom>
        </p:spPr>
      </p:pic>
      <p:sp>
        <p:nvSpPr>
          <p:cNvPr id="11" name="Textfeld 10"/>
          <p:cNvSpPr txBox="1"/>
          <p:nvPr/>
        </p:nvSpPr>
        <p:spPr>
          <a:xfrm>
            <a:off x="1979712" y="6021288"/>
            <a:ext cx="5616624" cy="338554"/>
          </a:xfrm>
          <a:prstGeom prst="rect">
            <a:avLst/>
          </a:prstGeom>
          <a:noFill/>
        </p:spPr>
        <p:txBody>
          <a:bodyPr wrap="square" rtlCol="0">
            <a:spAutoFit/>
          </a:bodyPr>
          <a:lstStyle/>
          <a:p>
            <a:pPr algn="ctr"/>
            <a:r>
              <a:rPr lang="de-DE" sz="1600" dirty="0" smtClean="0">
                <a:latin typeface="Arial" pitchFamily="34" charset="0"/>
                <a:cs typeface="Arial" pitchFamily="34" charset="0"/>
              </a:rPr>
              <a:t>Abgewandelte Laubblätter der Venusfliegenfalle</a:t>
            </a:r>
            <a:endParaRPr lang="de-DE" sz="1600" dirty="0">
              <a:latin typeface="Arial" pitchFamily="34" charset="0"/>
              <a:cs typeface="Arial" pitchFamily="34" charset="0"/>
            </a:endParaRPr>
          </a:p>
        </p:txBody>
      </p:sp>
      <p:sp>
        <p:nvSpPr>
          <p:cNvPr id="12" name="Textfeld 11"/>
          <p:cNvSpPr txBox="1"/>
          <p:nvPr/>
        </p:nvSpPr>
        <p:spPr>
          <a:xfrm>
            <a:off x="7956376" y="6453336"/>
            <a:ext cx="936104"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6"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8219256" cy="576064"/>
          </a:xfrm>
        </p:spPr>
        <p:txBody>
          <a:bodyPr>
            <a:normAutofit fontScale="90000"/>
          </a:bodyPr>
          <a:lstStyle/>
          <a:p>
            <a:pPr algn="l"/>
            <a:r>
              <a:rPr lang="de-DE" sz="3200" dirty="0" err="1" smtClean="0">
                <a:latin typeface="Arial" pitchFamily="34" charset="0"/>
                <a:cs typeface="Arial" pitchFamily="34" charset="0"/>
              </a:rPr>
              <a:t>Präkarnivorie</a:t>
            </a:r>
            <a:r>
              <a:rPr lang="de-DE" sz="3200" dirty="0" smtClean="0">
                <a:latin typeface="Arial" pitchFamily="34" charset="0"/>
                <a:cs typeface="Arial" pitchFamily="34" charset="0"/>
              </a:rPr>
              <a:t> (Vorstufe der </a:t>
            </a:r>
            <a:r>
              <a:rPr lang="de-DE" sz="3200" dirty="0" err="1" smtClean="0">
                <a:latin typeface="Arial" pitchFamily="34" charset="0"/>
                <a:cs typeface="Arial" pitchFamily="34" charset="0"/>
              </a:rPr>
              <a:t>Karnivorie</a:t>
            </a:r>
            <a:r>
              <a:rPr lang="de-DE" sz="3200" dirty="0" smtClean="0">
                <a:latin typeface="Arial" pitchFamily="34" charset="0"/>
                <a:cs typeface="Arial" pitchFamily="34" charset="0"/>
              </a:rPr>
              <a:t>)</a:t>
            </a:r>
            <a:endParaRPr lang="de-DE" sz="3200" dirty="0">
              <a:latin typeface="Arial" pitchFamily="34" charset="0"/>
              <a:cs typeface="Arial" pitchFamily="34" charset="0"/>
            </a:endParaRPr>
          </a:p>
        </p:txBody>
      </p:sp>
      <p:sp>
        <p:nvSpPr>
          <p:cNvPr id="4" name="Textfeld 3"/>
          <p:cNvSpPr txBox="1"/>
          <p:nvPr/>
        </p:nvSpPr>
        <p:spPr>
          <a:xfrm>
            <a:off x="467544" y="764704"/>
            <a:ext cx="8136904" cy="1338828"/>
          </a:xfrm>
          <a:prstGeom prst="rect">
            <a:avLst/>
          </a:prstGeom>
          <a:noFill/>
        </p:spPr>
        <p:txBody>
          <a:bodyPr wrap="square" rtlCol="0">
            <a:spAutoFit/>
          </a:bodyPr>
          <a:lstStyle/>
          <a:p>
            <a:pPr>
              <a:lnSpc>
                <a:spcPct val="150000"/>
              </a:lnSpc>
            </a:pPr>
            <a:r>
              <a:rPr lang="de-DE" dirty="0" smtClean="0"/>
              <a:t>Sobald eine der Voraussetzung (Fangeinrichtung, Enzymproduktion, Nährstoffabsorption) nicht gegeben ist, ist die Pflanze eine </a:t>
            </a:r>
            <a:r>
              <a:rPr lang="de-DE" dirty="0" err="1" smtClean="0"/>
              <a:t>Präkarnivore</a:t>
            </a:r>
            <a:r>
              <a:rPr lang="de-DE" dirty="0" smtClean="0"/>
              <a:t>.</a:t>
            </a:r>
          </a:p>
          <a:p>
            <a:pPr>
              <a:lnSpc>
                <a:spcPct val="150000"/>
              </a:lnSpc>
            </a:pPr>
            <a:r>
              <a:rPr lang="de-DE" dirty="0" smtClean="0"/>
              <a:t>Zuordnung ist nicht immer einfach zu bestimmen→ Sumpfkrug und Schlauchpflanze </a:t>
            </a:r>
            <a:endParaRPr lang="de-DE" dirty="0"/>
          </a:p>
        </p:txBody>
      </p:sp>
      <p:graphicFrame>
        <p:nvGraphicFramePr>
          <p:cNvPr id="5" name="Tabelle 4"/>
          <p:cNvGraphicFramePr>
            <a:graphicFrameLocks noGrp="1"/>
          </p:cNvGraphicFramePr>
          <p:nvPr/>
        </p:nvGraphicFramePr>
        <p:xfrm>
          <a:off x="2267744" y="2204864"/>
          <a:ext cx="5040560" cy="3861792"/>
        </p:xfrm>
        <a:graphic>
          <a:graphicData uri="http://schemas.openxmlformats.org/drawingml/2006/table">
            <a:tbl>
              <a:tblPr firstRow="1" bandRow="1">
                <a:tableStyleId>{69C7853C-536D-4A76-A0AE-DD22124D55A5}</a:tableStyleId>
              </a:tblPr>
              <a:tblGrid>
                <a:gridCol w="2592288"/>
                <a:gridCol w="2448272"/>
              </a:tblGrid>
              <a:tr h="432048">
                <a:tc>
                  <a:txBody>
                    <a:bodyPr/>
                    <a:lstStyle/>
                    <a:p>
                      <a:r>
                        <a:rPr lang="de-DE" b="1" dirty="0" smtClean="0">
                          <a:solidFill>
                            <a:schemeClr val="tx1"/>
                          </a:solidFill>
                          <a:latin typeface="Arial" pitchFamily="34" charset="0"/>
                          <a:cs typeface="Arial" pitchFamily="34" charset="0"/>
                        </a:rPr>
                        <a:t>Schlauchpflanze         ( </a:t>
                      </a:r>
                      <a:r>
                        <a:rPr lang="de-DE" b="1" dirty="0" err="1" smtClean="0">
                          <a:solidFill>
                            <a:schemeClr val="tx1"/>
                          </a:solidFill>
                          <a:latin typeface="Arial" pitchFamily="34" charset="0"/>
                          <a:cs typeface="Arial" pitchFamily="34" charset="0"/>
                        </a:rPr>
                        <a:t>Sarracenia</a:t>
                      </a:r>
                      <a:r>
                        <a:rPr lang="de-DE" b="1" dirty="0" smtClean="0">
                          <a:solidFill>
                            <a:schemeClr val="tx1"/>
                          </a:solidFill>
                          <a:latin typeface="Arial" pitchFamily="34" charset="0"/>
                          <a:cs typeface="Arial" pitchFamily="34" charset="0"/>
                        </a:rPr>
                        <a:t>)</a:t>
                      </a:r>
                      <a:endParaRPr lang="de-DE" b="1" dirty="0">
                        <a:solidFill>
                          <a:schemeClr val="tx1"/>
                        </a:solidFill>
                        <a:latin typeface="Arial" pitchFamily="34" charset="0"/>
                        <a:cs typeface="Arial" pitchFamily="34" charset="0"/>
                      </a:endParaRPr>
                    </a:p>
                  </a:txBody>
                  <a:tcPr/>
                </a:tc>
                <a:tc>
                  <a:txBody>
                    <a:bodyPr/>
                    <a:lstStyle/>
                    <a:p>
                      <a:r>
                        <a:rPr lang="de-DE" b="1" dirty="0" smtClean="0">
                          <a:solidFill>
                            <a:schemeClr val="tx1"/>
                          </a:solidFill>
                          <a:latin typeface="Arial" pitchFamily="34" charset="0"/>
                          <a:cs typeface="Arial" pitchFamily="34" charset="0"/>
                        </a:rPr>
                        <a:t>Sumpfkrug                ( </a:t>
                      </a:r>
                      <a:r>
                        <a:rPr lang="de-DE" b="1" dirty="0" err="1" smtClean="0">
                          <a:solidFill>
                            <a:schemeClr val="tx1"/>
                          </a:solidFill>
                          <a:latin typeface="Arial" pitchFamily="34" charset="0"/>
                          <a:cs typeface="Arial" pitchFamily="34" charset="0"/>
                        </a:rPr>
                        <a:t>Heliamphora</a:t>
                      </a:r>
                      <a:r>
                        <a:rPr lang="de-DE" b="1" dirty="0" smtClean="0">
                          <a:solidFill>
                            <a:schemeClr val="tx1"/>
                          </a:solidFill>
                          <a:latin typeface="Arial" pitchFamily="34" charset="0"/>
                          <a:cs typeface="Arial" pitchFamily="34" charset="0"/>
                        </a:rPr>
                        <a:t>)</a:t>
                      </a:r>
                      <a:endParaRPr lang="de-DE" b="1" dirty="0">
                        <a:solidFill>
                          <a:schemeClr val="tx1"/>
                        </a:solidFill>
                        <a:latin typeface="Arial" pitchFamily="34" charset="0"/>
                        <a:cs typeface="Arial" pitchFamily="34" charset="0"/>
                      </a:endParaRPr>
                    </a:p>
                  </a:txBody>
                  <a:tcPr/>
                </a:tc>
              </a:tr>
              <a:tr h="368032">
                <a:tc gridSpan="2">
                  <a:txBody>
                    <a:bodyPr/>
                    <a:lstStyle/>
                    <a:p>
                      <a:r>
                        <a:rPr lang="de-DE" sz="1600" dirty="0" smtClean="0"/>
                        <a:t>Beide</a:t>
                      </a:r>
                      <a:r>
                        <a:rPr lang="de-DE" sz="1600" baseline="0" dirty="0" smtClean="0"/>
                        <a:t> bedienen sich dem gleichen Fangmechanismus:</a:t>
                      </a:r>
                    </a:p>
                  </a:txBody>
                  <a:tcPr/>
                </a:tc>
                <a:tc hMerge="1">
                  <a:txBody>
                    <a:bodyPr/>
                    <a:lstStyle/>
                    <a:p>
                      <a:endParaRPr lang="de-DE" dirty="0"/>
                    </a:p>
                  </a:txBody>
                  <a:tcPr/>
                </a:tc>
              </a:tr>
              <a:tr h="864096">
                <a:tc>
                  <a:txBody>
                    <a:bodyPr/>
                    <a:lstStyle/>
                    <a:p>
                      <a:r>
                        <a:rPr lang="de-DE" sz="1600" dirty="0" smtClean="0"/>
                        <a:t>Anlockung</a:t>
                      </a:r>
                      <a:r>
                        <a:rPr lang="de-DE" sz="1600" baseline="0" dirty="0" smtClean="0"/>
                        <a:t> durch großen Deckel mit auffälliger Farbe und vielen Nektardrüsen</a:t>
                      </a:r>
                      <a:endParaRPr lang="de-DE" sz="1600" dirty="0"/>
                    </a:p>
                  </a:txBody>
                  <a:tcPr/>
                </a:tc>
                <a:tc>
                  <a:txBody>
                    <a:bodyPr/>
                    <a:lstStyle/>
                    <a:p>
                      <a:r>
                        <a:rPr lang="de-DE" sz="1600" dirty="0" smtClean="0"/>
                        <a:t>Anlockung durch kleinen,</a:t>
                      </a:r>
                      <a:r>
                        <a:rPr lang="de-DE" sz="1600" baseline="0" dirty="0" smtClean="0"/>
                        <a:t> roten Deckel und einigen Nektardrüsen</a:t>
                      </a:r>
                      <a:endParaRPr lang="de-DE" sz="1600" dirty="0"/>
                    </a:p>
                  </a:txBody>
                  <a:tcPr/>
                </a:tc>
              </a:tr>
              <a:tr h="1166624">
                <a:tc>
                  <a:txBody>
                    <a:bodyPr/>
                    <a:lstStyle/>
                    <a:p>
                      <a:r>
                        <a:rPr lang="de-DE" sz="1600" dirty="0" smtClean="0"/>
                        <a:t>Tiere</a:t>
                      </a:r>
                      <a:r>
                        <a:rPr lang="de-DE" sz="1600" baseline="0" dirty="0" smtClean="0"/>
                        <a:t> rutschen durch nach unten gerichtete Haare und glatter Oberfläche den Schlauch hinab</a:t>
                      </a:r>
                      <a:endParaRPr lang="de-D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smtClean="0"/>
                        <a:t>Tiere</a:t>
                      </a:r>
                      <a:r>
                        <a:rPr lang="de-DE" sz="1600" baseline="0" dirty="0" smtClean="0"/>
                        <a:t> rutschen durch nach unten gerichtete Haare und glatter Oberfläche den Schlauch hinab</a:t>
                      </a:r>
                      <a:endParaRPr lang="de-DE" sz="1600" dirty="0" smtClean="0"/>
                    </a:p>
                  </a:txBody>
                  <a:tcPr/>
                </a:tc>
              </a:tr>
              <a:tr h="417552">
                <a:tc>
                  <a:txBody>
                    <a:bodyPr/>
                    <a:lstStyle/>
                    <a:p>
                      <a:r>
                        <a:rPr lang="de-DE" sz="1600" dirty="0" smtClean="0"/>
                        <a:t>Verdauen Tiere durch eigen</a:t>
                      </a:r>
                      <a:r>
                        <a:rPr lang="de-DE" sz="1600" baseline="0" dirty="0" smtClean="0"/>
                        <a:t> produzierte Flüssigkeit</a:t>
                      </a:r>
                      <a:endParaRPr lang="de-D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smtClean="0">
                          <a:solidFill>
                            <a:srgbClr val="FF0000"/>
                          </a:solidFill>
                        </a:rPr>
                        <a:t>Nur</a:t>
                      </a:r>
                      <a:r>
                        <a:rPr lang="de-DE" sz="1600" baseline="0" dirty="0" smtClean="0">
                          <a:solidFill>
                            <a:srgbClr val="FF0000"/>
                          </a:solidFill>
                        </a:rPr>
                        <a:t> mit Regenwasser gefüllt; Auflösung mit Hilfe von Bakterien</a:t>
                      </a:r>
                      <a:endParaRPr lang="de-DE" sz="1600" dirty="0" smtClean="0">
                        <a:solidFill>
                          <a:srgbClr val="FF0000"/>
                        </a:solidFill>
                      </a:endParaRPr>
                    </a:p>
                  </a:txBody>
                  <a:tcPr/>
                </a:tc>
              </a:tr>
            </a:tbl>
          </a:graphicData>
        </a:graphic>
      </p:graphicFrame>
      <p:pic>
        <p:nvPicPr>
          <p:cNvPr id="6" name="Grafik 5" descr="sommerferienfotos 2 060.JPG"/>
          <p:cNvPicPr>
            <a:picLocks noChangeAspect="1"/>
          </p:cNvPicPr>
          <p:nvPr/>
        </p:nvPicPr>
        <p:blipFill>
          <a:blip r:embed="rId2" cstate="print"/>
          <a:stretch>
            <a:fillRect/>
          </a:stretch>
        </p:blipFill>
        <p:spPr>
          <a:xfrm>
            <a:off x="251520" y="2708920"/>
            <a:ext cx="1873043" cy="3184173"/>
          </a:xfrm>
          <a:prstGeom prst="rect">
            <a:avLst/>
          </a:prstGeom>
        </p:spPr>
      </p:pic>
      <p:pic>
        <p:nvPicPr>
          <p:cNvPr id="7" name="Grafik 6" descr="http://file1.npage.de/004923/70/bilder/h_chimantensis2.jpg"/>
          <p:cNvPicPr/>
          <p:nvPr/>
        </p:nvPicPr>
        <p:blipFill>
          <a:blip r:embed="rId3" cstate="print"/>
          <a:srcRect/>
          <a:stretch>
            <a:fillRect/>
          </a:stretch>
        </p:blipFill>
        <p:spPr bwMode="auto">
          <a:xfrm>
            <a:off x="7380312" y="2708920"/>
            <a:ext cx="1568946" cy="3217515"/>
          </a:xfrm>
          <a:prstGeom prst="rect">
            <a:avLst/>
          </a:prstGeom>
          <a:noFill/>
          <a:ln w="9525">
            <a:noFill/>
            <a:miter lim="800000"/>
            <a:headEnd/>
            <a:tailEnd/>
          </a:ln>
        </p:spPr>
      </p:pic>
      <p:sp>
        <p:nvSpPr>
          <p:cNvPr id="9" name="Textfeld 8"/>
          <p:cNvSpPr txBox="1"/>
          <p:nvPr/>
        </p:nvSpPr>
        <p:spPr>
          <a:xfrm>
            <a:off x="323528" y="5949280"/>
            <a:ext cx="1872208" cy="338554"/>
          </a:xfrm>
          <a:prstGeom prst="rect">
            <a:avLst/>
          </a:prstGeom>
          <a:noFill/>
        </p:spPr>
        <p:txBody>
          <a:bodyPr wrap="square" rtlCol="0">
            <a:spAutoFit/>
          </a:bodyPr>
          <a:lstStyle/>
          <a:p>
            <a:r>
              <a:rPr lang="de-DE" sz="1600" dirty="0" smtClean="0">
                <a:latin typeface="Arial" pitchFamily="34" charset="0"/>
                <a:cs typeface="Arial" pitchFamily="34" charset="0"/>
              </a:rPr>
              <a:t>Schlauchpflanze</a:t>
            </a:r>
            <a:endParaRPr lang="de-DE" sz="1600" dirty="0">
              <a:latin typeface="Arial" pitchFamily="34" charset="0"/>
              <a:cs typeface="Arial" pitchFamily="34" charset="0"/>
            </a:endParaRPr>
          </a:p>
        </p:txBody>
      </p:sp>
      <p:sp>
        <p:nvSpPr>
          <p:cNvPr id="10" name="Textfeld 9"/>
          <p:cNvSpPr txBox="1"/>
          <p:nvPr/>
        </p:nvSpPr>
        <p:spPr>
          <a:xfrm>
            <a:off x="7380312" y="5949280"/>
            <a:ext cx="1512168" cy="338554"/>
          </a:xfrm>
          <a:prstGeom prst="rect">
            <a:avLst/>
          </a:prstGeom>
          <a:noFill/>
        </p:spPr>
        <p:txBody>
          <a:bodyPr wrap="square" rtlCol="0">
            <a:spAutoFit/>
          </a:bodyPr>
          <a:lstStyle/>
          <a:p>
            <a:r>
              <a:rPr lang="de-DE" sz="1600" dirty="0" smtClean="0">
                <a:latin typeface="Arial" pitchFamily="34" charset="0"/>
                <a:cs typeface="Arial" pitchFamily="34" charset="0"/>
              </a:rPr>
              <a:t>Sumpfkrug</a:t>
            </a:r>
            <a:endParaRPr lang="de-DE" sz="1600" dirty="0">
              <a:latin typeface="Arial" pitchFamily="34" charset="0"/>
              <a:cs typeface="Arial" pitchFamily="34" charset="0"/>
            </a:endParaRPr>
          </a:p>
        </p:txBody>
      </p:sp>
      <p:sp>
        <p:nvSpPr>
          <p:cNvPr id="11" name="Pfeil nach unten 10"/>
          <p:cNvSpPr/>
          <p:nvPr/>
        </p:nvSpPr>
        <p:spPr>
          <a:xfrm>
            <a:off x="3059832" y="5949280"/>
            <a:ext cx="64807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2339752" y="6309320"/>
            <a:ext cx="2160240" cy="338554"/>
          </a:xfrm>
          <a:prstGeom prst="rect">
            <a:avLst/>
          </a:prstGeom>
          <a:noFill/>
        </p:spPr>
        <p:txBody>
          <a:bodyPr wrap="square" rtlCol="0">
            <a:spAutoFit/>
          </a:bodyPr>
          <a:lstStyle/>
          <a:p>
            <a:pPr algn="ctr"/>
            <a:r>
              <a:rPr lang="de-DE" sz="1600" b="1" dirty="0" smtClean="0">
                <a:latin typeface="Arial" pitchFamily="34" charset="0"/>
                <a:cs typeface="Arial" pitchFamily="34" charset="0"/>
              </a:rPr>
              <a:t>Karnivore</a:t>
            </a:r>
            <a:endParaRPr lang="de-DE" sz="1600" b="1" dirty="0">
              <a:latin typeface="Arial" pitchFamily="34" charset="0"/>
              <a:cs typeface="Arial" pitchFamily="34" charset="0"/>
            </a:endParaRPr>
          </a:p>
        </p:txBody>
      </p:sp>
      <p:sp>
        <p:nvSpPr>
          <p:cNvPr id="13" name="Pfeil nach unten 12"/>
          <p:cNvSpPr/>
          <p:nvPr/>
        </p:nvSpPr>
        <p:spPr>
          <a:xfrm>
            <a:off x="5580112" y="6021288"/>
            <a:ext cx="72008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5076056" y="6309320"/>
            <a:ext cx="1800200" cy="338554"/>
          </a:xfrm>
          <a:prstGeom prst="rect">
            <a:avLst/>
          </a:prstGeom>
          <a:noFill/>
        </p:spPr>
        <p:txBody>
          <a:bodyPr wrap="square" rtlCol="0">
            <a:spAutoFit/>
          </a:bodyPr>
          <a:lstStyle/>
          <a:p>
            <a:pPr algn="ctr"/>
            <a:r>
              <a:rPr lang="de-DE" sz="1600" b="1" dirty="0" err="1" smtClean="0">
                <a:solidFill>
                  <a:srgbClr val="FF0000"/>
                </a:solidFill>
                <a:latin typeface="Arial" pitchFamily="34" charset="0"/>
                <a:cs typeface="Arial" pitchFamily="34" charset="0"/>
              </a:rPr>
              <a:t>Präkarnivore</a:t>
            </a:r>
            <a:endParaRPr lang="de-DE" sz="1600" b="1" dirty="0">
              <a:solidFill>
                <a:srgbClr val="FF0000"/>
              </a:solidFill>
              <a:latin typeface="Arial" pitchFamily="34" charset="0"/>
              <a:cs typeface="Arial" pitchFamily="34" charset="0"/>
            </a:endParaRPr>
          </a:p>
        </p:txBody>
      </p:sp>
      <p:sp>
        <p:nvSpPr>
          <p:cNvPr id="15" name="Textfeld 14"/>
          <p:cNvSpPr txBox="1"/>
          <p:nvPr/>
        </p:nvSpPr>
        <p:spPr>
          <a:xfrm>
            <a:off x="8100392" y="6453336"/>
            <a:ext cx="864096"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4"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04664"/>
            <a:ext cx="8229600" cy="1143000"/>
          </a:xfrm>
        </p:spPr>
        <p:txBody>
          <a:bodyPr>
            <a:normAutofit/>
          </a:bodyPr>
          <a:lstStyle/>
          <a:p>
            <a:pPr algn="l"/>
            <a:r>
              <a:rPr lang="de-DE" sz="3200" dirty="0" smtClean="0">
                <a:latin typeface="Arial" pitchFamily="34" charset="0"/>
                <a:cs typeface="Arial" pitchFamily="34" charset="0"/>
              </a:rPr>
              <a:t>3. Notwenige Zusatznahrung als Problem</a:t>
            </a:r>
            <a:br>
              <a:rPr lang="de-DE" sz="3200" dirty="0" smtClean="0">
                <a:latin typeface="Arial" pitchFamily="34" charset="0"/>
                <a:cs typeface="Arial" pitchFamily="34" charset="0"/>
              </a:rPr>
            </a:br>
            <a:r>
              <a:rPr lang="de-DE" sz="3200" dirty="0" smtClean="0">
                <a:latin typeface="Arial" pitchFamily="34" charset="0"/>
                <a:cs typeface="Arial" pitchFamily="34" charset="0"/>
              </a:rPr>
              <a:t>    des Standortes</a:t>
            </a:r>
            <a:endParaRPr lang="de-DE" sz="3200" dirty="0">
              <a:latin typeface="Arial" pitchFamily="34" charset="0"/>
              <a:cs typeface="Arial" pitchFamily="34" charset="0"/>
            </a:endParaRPr>
          </a:p>
        </p:txBody>
      </p:sp>
      <p:sp>
        <p:nvSpPr>
          <p:cNvPr id="3" name="Textfeld 2"/>
          <p:cNvSpPr txBox="1"/>
          <p:nvPr/>
        </p:nvSpPr>
        <p:spPr>
          <a:xfrm>
            <a:off x="539552" y="1844824"/>
            <a:ext cx="7992888" cy="2118529"/>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Oft wird davon ausgegangen, dass Karnivoren durch ihren Fang von Tieren überall wachsen können</a:t>
            </a:r>
          </a:p>
          <a:p>
            <a:pPr>
              <a:lnSpc>
                <a:spcPct val="150000"/>
              </a:lnSpc>
            </a:pPr>
            <a:r>
              <a:rPr lang="de-DE" b="1" dirty="0" smtClean="0">
                <a:latin typeface="Arial" pitchFamily="34" charset="0"/>
                <a:cs typeface="Arial" pitchFamily="34" charset="0"/>
              </a:rPr>
              <a:t>Aber </a:t>
            </a:r>
            <a:r>
              <a:rPr lang="de-DE" dirty="0" smtClean="0">
                <a:latin typeface="Arial" pitchFamily="34" charset="0"/>
                <a:cs typeface="Arial" pitchFamily="34" charset="0"/>
              </a:rPr>
              <a:t>in Wirklichkeit besiedeln sie hauptsächlich nur nährstoffarme Standorte, die feucht und lichtreich sind.</a:t>
            </a:r>
          </a:p>
          <a:p>
            <a:pPr>
              <a:lnSpc>
                <a:spcPct val="150000"/>
              </a:lnSpc>
            </a:pPr>
            <a:r>
              <a:rPr lang="de-DE" b="1" dirty="0" smtClean="0">
                <a:latin typeface="Arial" pitchFamily="34" charset="0"/>
                <a:cs typeface="Arial" pitchFamily="34" charset="0"/>
              </a:rPr>
              <a:t>	</a:t>
            </a:r>
            <a:r>
              <a:rPr lang="de-DE" dirty="0" err="1" smtClean="0">
                <a:latin typeface="Arial" pitchFamily="34" charset="0"/>
                <a:cs typeface="Arial" pitchFamily="34" charset="0"/>
              </a:rPr>
              <a:t>Tierfang</a:t>
            </a:r>
            <a:r>
              <a:rPr lang="de-DE" dirty="0" smtClean="0">
                <a:latin typeface="Arial" pitchFamily="34" charset="0"/>
                <a:cs typeface="Arial" pitchFamily="34" charset="0"/>
              </a:rPr>
              <a:t>, um Nährstoffmangel auszugleichen</a:t>
            </a:r>
          </a:p>
        </p:txBody>
      </p:sp>
      <p:sp>
        <p:nvSpPr>
          <p:cNvPr id="5" name="Pfeil nach rechts 4"/>
          <p:cNvSpPr/>
          <p:nvPr/>
        </p:nvSpPr>
        <p:spPr>
          <a:xfrm>
            <a:off x="899592" y="3645024"/>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2195736" y="4509120"/>
            <a:ext cx="4248472"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3.1 Die nährstoffarmen Standorte</a:t>
            </a:r>
            <a:endParaRPr lang="de-DE" sz="2000" dirty="0">
              <a:latin typeface="Arial" pitchFamily="34" charset="0"/>
              <a:cs typeface="Arial" pitchFamily="34" charset="0"/>
            </a:endParaRPr>
          </a:p>
        </p:txBody>
      </p:sp>
      <p:sp>
        <p:nvSpPr>
          <p:cNvPr id="7" name="Textfeld 6"/>
          <p:cNvSpPr txBox="1"/>
          <p:nvPr/>
        </p:nvSpPr>
        <p:spPr>
          <a:xfrm>
            <a:off x="2555776" y="5301208"/>
            <a:ext cx="3456384"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3.2 Nahrungsquellen</a:t>
            </a:r>
            <a:endParaRPr lang="de-DE" sz="2000" dirty="0">
              <a:latin typeface="Arial" pitchFamily="34" charset="0"/>
              <a:cs typeface="Arial" pitchFamily="34" charset="0"/>
            </a:endParaRPr>
          </a:p>
        </p:txBody>
      </p:sp>
      <p:sp>
        <p:nvSpPr>
          <p:cNvPr id="8" name="Textfeld 7"/>
          <p:cNvSpPr txBox="1"/>
          <p:nvPr/>
        </p:nvSpPr>
        <p:spPr>
          <a:xfrm>
            <a:off x="8100392" y="6381329"/>
            <a:ext cx="864096"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4"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900" dirty="0" smtClean="0">
                <a:latin typeface="Arial" pitchFamily="34" charset="0"/>
                <a:cs typeface="Arial" pitchFamily="34" charset="0"/>
              </a:rPr>
              <a:t>3.1 Die nährstoffarmen Standorte</a:t>
            </a:r>
            <a:endParaRPr lang="de-DE" sz="2900" dirty="0">
              <a:latin typeface="Arial" pitchFamily="34" charset="0"/>
              <a:cs typeface="Arial" pitchFamily="34" charset="0"/>
            </a:endParaRPr>
          </a:p>
        </p:txBody>
      </p:sp>
      <p:sp>
        <p:nvSpPr>
          <p:cNvPr id="3" name="Textfeld 2"/>
          <p:cNvSpPr txBox="1"/>
          <p:nvPr/>
        </p:nvSpPr>
        <p:spPr>
          <a:xfrm>
            <a:off x="611560" y="1340768"/>
            <a:ext cx="7704856" cy="1703030"/>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Moore, Sümpfe, oligotrophe stehende Gewässer, periodisch nasse Sandflächen und überrieselte Felsen</a:t>
            </a:r>
          </a:p>
          <a:p>
            <a:pPr>
              <a:lnSpc>
                <a:spcPct val="150000"/>
              </a:lnSpc>
              <a:buFont typeface="Arial" pitchFamily="34" charset="0"/>
              <a:buChar char="•"/>
            </a:pPr>
            <a:r>
              <a:rPr lang="de-DE" dirty="0" smtClean="0">
                <a:latin typeface="Arial" pitchFamily="34" charset="0"/>
                <a:cs typeface="Arial" pitchFamily="34" charset="0"/>
              </a:rPr>
              <a:t>Primärstandorte (durch Bodenerosion oder Feuer freigelegt)</a:t>
            </a:r>
          </a:p>
          <a:p>
            <a:pPr lvl="1">
              <a:lnSpc>
                <a:spcPct val="150000"/>
              </a:lnSpc>
            </a:pPr>
            <a:r>
              <a:rPr lang="de-DE" dirty="0" smtClean="0">
                <a:latin typeface="Arial" pitchFamily="34" charset="0"/>
                <a:cs typeface="Arial" pitchFamily="34" charset="0"/>
              </a:rPr>
              <a:t>	zeitlichen Vorsprung durch zusätzliche Nährstoffaufnahme </a:t>
            </a:r>
            <a:endParaRPr lang="de-DE" dirty="0">
              <a:latin typeface="Arial" pitchFamily="34" charset="0"/>
              <a:cs typeface="Arial" pitchFamily="34" charset="0"/>
            </a:endParaRPr>
          </a:p>
        </p:txBody>
      </p:sp>
      <p:sp>
        <p:nvSpPr>
          <p:cNvPr id="4" name="Pfeil nach rechts 3"/>
          <p:cNvSpPr/>
          <p:nvPr/>
        </p:nvSpPr>
        <p:spPr>
          <a:xfrm>
            <a:off x="1115616" y="2708920"/>
            <a:ext cx="43204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683568" y="3429000"/>
            <a:ext cx="7560840" cy="2446824"/>
          </a:xfrm>
          <a:prstGeom prst="rect">
            <a:avLst/>
          </a:prstGeom>
          <a:noFill/>
        </p:spPr>
        <p:txBody>
          <a:bodyPr wrap="square" rtlCol="0">
            <a:spAutoFit/>
          </a:bodyPr>
          <a:lstStyle/>
          <a:p>
            <a:r>
              <a:rPr lang="de-DE" b="1" dirty="0" smtClean="0">
                <a:latin typeface="Arial" pitchFamily="34" charset="0"/>
                <a:cs typeface="Arial" pitchFamily="34" charset="0"/>
              </a:rPr>
              <a:t>Standorte in Mitteleuropa:</a:t>
            </a:r>
          </a:p>
          <a:p>
            <a:pPr lvl="1">
              <a:lnSpc>
                <a:spcPct val="150000"/>
              </a:lnSpc>
              <a:buFont typeface="Arial" pitchFamily="34" charset="0"/>
              <a:buChar char="•"/>
            </a:pPr>
            <a:r>
              <a:rPr lang="de-DE" dirty="0" smtClean="0">
                <a:latin typeface="Arial" pitchFamily="34" charset="0"/>
                <a:cs typeface="Arial" pitchFamily="34" charset="0"/>
              </a:rPr>
              <a:t>Senkrecht feuchte Felswände (bis 2000m)</a:t>
            </a:r>
          </a:p>
          <a:p>
            <a:pPr lvl="1">
              <a:lnSpc>
                <a:spcPct val="150000"/>
              </a:lnSpc>
              <a:buFont typeface="Arial" pitchFamily="34" charset="0"/>
              <a:buChar char="•"/>
            </a:pPr>
            <a:r>
              <a:rPr lang="de-DE" dirty="0" smtClean="0">
                <a:latin typeface="Arial" pitchFamily="34" charset="0"/>
                <a:cs typeface="Arial" pitchFamily="34" charset="0"/>
              </a:rPr>
              <a:t>Wenige intakte Moorlandschaften </a:t>
            </a:r>
          </a:p>
          <a:p>
            <a:pPr lvl="1">
              <a:lnSpc>
                <a:spcPct val="150000"/>
              </a:lnSpc>
            </a:pPr>
            <a:r>
              <a:rPr lang="de-DE" dirty="0" smtClean="0">
                <a:latin typeface="Arial" pitchFamily="34" charset="0"/>
                <a:cs typeface="Arial" pitchFamily="34" charset="0"/>
              </a:rPr>
              <a:t>		- Flachmoor/ Niedermoor</a:t>
            </a:r>
          </a:p>
          <a:p>
            <a:pPr lvl="1">
              <a:lnSpc>
                <a:spcPct val="150000"/>
              </a:lnSpc>
            </a:pPr>
            <a:r>
              <a:rPr lang="de-DE" dirty="0" smtClean="0">
                <a:latin typeface="Arial" pitchFamily="34" charset="0"/>
                <a:cs typeface="Arial" pitchFamily="34" charset="0"/>
              </a:rPr>
              <a:t>		- Zwischenmoor/Übergangsmoor</a:t>
            </a:r>
          </a:p>
          <a:p>
            <a:pPr lvl="1">
              <a:lnSpc>
                <a:spcPct val="150000"/>
              </a:lnSpc>
            </a:pPr>
            <a:r>
              <a:rPr lang="de-DE" dirty="0" smtClean="0">
                <a:latin typeface="Arial" pitchFamily="34" charset="0"/>
                <a:cs typeface="Arial" pitchFamily="34" charset="0"/>
              </a:rPr>
              <a:t>		</a:t>
            </a:r>
            <a:r>
              <a:rPr lang="de-DE" dirty="0" smtClean="0">
                <a:latin typeface="Arial" pitchFamily="34" charset="0"/>
                <a:cs typeface="Arial" pitchFamily="34" charset="0"/>
                <a:hlinkClick r:id="rId2" action="ppaction://hlinksldjump"/>
              </a:rPr>
              <a:t>- Hochmoor</a:t>
            </a:r>
            <a:endParaRPr lang="de-DE" dirty="0">
              <a:latin typeface="Arial" pitchFamily="34" charset="0"/>
              <a:cs typeface="Arial" pitchFamily="34" charset="0"/>
            </a:endParaRPr>
          </a:p>
        </p:txBody>
      </p:sp>
      <p:sp>
        <p:nvSpPr>
          <p:cNvPr id="7" name="Textfeld 6"/>
          <p:cNvSpPr txBox="1"/>
          <p:nvPr/>
        </p:nvSpPr>
        <p:spPr>
          <a:xfrm>
            <a:off x="7884368" y="6372036"/>
            <a:ext cx="1008112" cy="307777"/>
          </a:xfrm>
          <a:prstGeom prst="rect">
            <a:avLst/>
          </a:prstGeom>
          <a:noFill/>
        </p:spPr>
        <p:txBody>
          <a:bodyPr wrap="square" rtlCol="0">
            <a:spAutoFit/>
          </a:bodyPr>
          <a:lstStyle/>
          <a:p>
            <a:r>
              <a:rPr lang="de-DE" sz="1400" dirty="0" smtClean="0">
                <a:latin typeface="Arial" pitchFamily="34" charset="0"/>
                <a:cs typeface="Arial" pitchFamily="34" charset="0"/>
                <a:hlinkClick r:id="rId3"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04664"/>
            <a:ext cx="8229600" cy="1143000"/>
          </a:xfrm>
        </p:spPr>
        <p:txBody>
          <a:bodyPr>
            <a:normAutofit/>
          </a:bodyPr>
          <a:lstStyle/>
          <a:p>
            <a:pPr algn="l"/>
            <a:r>
              <a:rPr lang="de-DE" sz="2800" dirty="0" smtClean="0">
                <a:latin typeface="Arial" pitchFamily="34" charset="0"/>
                <a:cs typeface="Arial" pitchFamily="34" charset="0"/>
              </a:rPr>
              <a:t>Hochmoor</a:t>
            </a:r>
            <a:endParaRPr lang="de-DE" sz="2800" dirty="0">
              <a:latin typeface="Arial" pitchFamily="34" charset="0"/>
              <a:cs typeface="Arial" pitchFamily="34" charset="0"/>
            </a:endParaRPr>
          </a:p>
        </p:txBody>
      </p:sp>
      <p:sp>
        <p:nvSpPr>
          <p:cNvPr id="3" name="Textfeld 2"/>
          <p:cNvSpPr txBox="1"/>
          <p:nvPr/>
        </p:nvSpPr>
        <p:spPr>
          <a:xfrm>
            <a:off x="467544" y="1700808"/>
            <a:ext cx="8136904" cy="4247317"/>
          </a:xfrm>
          <a:prstGeom prst="rect">
            <a:avLst/>
          </a:prstGeom>
          <a:noFill/>
        </p:spPr>
        <p:txBody>
          <a:bodyPr wrap="square" rtlCol="0">
            <a:spAutoFit/>
          </a:bodyPr>
          <a:lstStyle/>
          <a:p>
            <a:pPr>
              <a:lnSpc>
                <a:spcPct val="150000"/>
              </a:lnSpc>
              <a:buFont typeface="Arial" pitchFamily="34" charset="0"/>
              <a:buChar char="•"/>
            </a:pPr>
            <a:r>
              <a:rPr lang="de-DE" i="1" dirty="0" smtClean="0">
                <a:latin typeface="Arial" pitchFamily="34" charset="0"/>
                <a:cs typeface="Arial" pitchFamily="34" charset="0"/>
              </a:rPr>
              <a:t>Entstehung:</a:t>
            </a:r>
            <a:r>
              <a:rPr lang="de-DE" dirty="0" smtClean="0">
                <a:latin typeface="Arial" pitchFamily="34" charset="0"/>
                <a:cs typeface="Arial" pitchFamily="34" charset="0"/>
              </a:rPr>
              <a:t> - bei hohen Niederschlägen auf wenig durchlässigen Untergrund</a:t>
            </a:r>
          </a:p>
          <a:p>
            <a:pPr>
              <a:lnSpc>
                <a:spcPct val="150000"/>
              </a:lnSpc>
            </a:pPr>
            <a:r>
              <a:rPr lang="de-DE" dirty="0" smtClean="0">
                <a:latin typeface="Arial" pitchFamily="34" charset="0"/>
                <a:cs typeface="Arial" pitchFamily="34" charset="0"/>
              </a:rPr>
              <a:t>                      - aufgebaut von </a:t>
            </a:r>
            <a:r>
              <a:rPr lang="de-DE" dirty="0" err="1" smtClean="0">
                <a:latin typeface="Arial" pitchFamily="34" charset="0"/>
                <a:cs typeface="Arial" pitchFamily="34" charset="0"/>
              </a:rPr>
              <a:t>Sphagnummoosen</a:t>
            </a:r>
            <a:r>
              <a:rPr lang="de-DE" dirty="0" smtClean="0">
                <a:latin typeface="Arial" pitchFamily="34" charset="0"/>
                <a:cs typeface="Arial" pitchFamily="34" charset="0"/>
              </a:rPr>
              <a:t> = Wasserspeicher</a:t>
            </a:r>
          </a:p>
          <a:p>
            <a:pPr>
              <a:lnSpc>
                <a:spcPct val="150000"/>
              </a:lnSpc>
            </a:pPr>
            <a:endParaRPr lang="de-DE" dirty="0" smtClean="0">
              <a:latin typeface="Arial" pitchFamily="34" charset="0"/>
              <a:cs typeface="Arial" pitchFamily="34" charset="0"/>
            </a:endParaRPr>
          </a:p>
          <a:p>
            <a:pPr>
              <a:lnSpc>
                <a:spcPct val="150000"/>
              </a:lnSpc>
              <a:buFont typeface="Arial" pitchFamily="34" charset="0"/>
              <a:buChar char="•"/>
            </a:pPr>
            <a:r>
              <a:rPr lang="de-DE" i="1" dirty="0" smtClean="0">
                <a:latin typeface="Arial" pitchFamily="34" charset="0"/>
                <a:cs typeface="Arial" pitchFamily="34" charset="0"/>
              </a:rPr>
              <a:t>charakteristische Eigenschaften</a:t>
            </a:r>
            <a:r>
              <a:rPr lang="de-DE" dirty="0" smtClean="0">
                <a:latin typeface="Arial" pitchFamily="34" charset="0"/>
                <a:cs typeface="Arial" pitchFamily="34" charset="0"/>
              </a:rPr>
              <a:t>:</a:t>
            </a:r>
          </a:p>
          <a:p>
            <a:pPr>
              <a:lnSpc>
                <a:spcPct val="150000"/>
              </a:lnSpc>
            </a:pPr>
            <a:r>
              <a:rPr lang="de-DE" dirty="0" smtClean="0">
                <a:latin typeface="Arial" pitchFamily="34" charset="0"/>
                <a:cs typeface="Arial" pitchFamily="34" charset="0"/>
              </a:rPr>
              <a:t>	- uhrglasförmige Form</a:t>
            </a:r>
          </a:p>
          <a:p>
            <a:pPr>
              <a:lnSpc>
                <a:spcPct val="150000"/>
              </a:lnSpc>
            </a:pPr>
            <a:r>
              <a:rPr lang="de-DE" dirty="0" smtClean="0">
                <a:latin typeface="Arial" pitchFamily="34" charset="0"/>
                <a:cs typeface="Arial" pitchFamily="34" charset="0"/>
              </a:rPr>
              <a:t>	- Armut an Sauerstoff→ Hemmung des Pflanzenabbaus →Torfschicht</a:t>
            </a:r>
          </a:p>
          <a:p>
            <a:pPr>
              <a:lnSpc>
                <a:spcPct val="150000"/>
              </a:lnSpc>
            </a:pPr>
            <a:r>
              <a:rPr lang="de-DE" dirty="0" smtClean="0">
                <a:latin typeface="Arial" pitchFamily="34" charset="0"/>
                <a:cs typeface="Arial" pitchFamily="34" charset="0"/>
              </a:rPr>
              <a:t>	- Isolation von Grundwasser und Bodennährsalzen durch Torfschicht</a:t>
            </a:r>
          </a:p>
          <a:p>
            <a:pPr>
              <a:lnSpc>
                <a:spcPct val="150000"/>
              </a:lnSpc>
            </a:pPr>
            <a:r>
              <a:rPr lang="de-DE" dirty="0" smtClean="0">
                <a:latin typeface="Arial" pitchFamily="34" charset="0"/>
                <a:cs typeface="Arial" pitchFamily="34" charset="0"/>
              </a:rPr>
              <a:t>                 → Armut an Nährstoffen</a:t>
            </a:r>
          </a:p>
          <a:p>
            <a:pPr>
              <a:lnSpc>
                <a:spcPct val="150000"/>
              </a:lnSpc>
            </a:pPr>
            <a:r>
              <a:rPr lang="de-DE" dirty="0" smtClean="0">
                <a:latin typeface="Arial" pitchFamily="34" charset="0"/>
                <a:cs typeface="Arial" pitchFamily="34" charset="0"/>
              </a:rPr>
              <a:t>	- hoher Säuregehalt (pH-Wert: 3,5 bis 4,5)</a:t>
            </a:r>
          </a:p>
          <a:p>
            <a:pPr>
              <a:lnSpc>
                <a:spcPct val="150000"/>
              </a:lnSpc>
            </a:pPr>
            <a:r>
              <a:rPr lang="de-DE" dirty="0" smtClean="0">
                <a:latin typeface="Arial" pitchFamily="34" charset="0"/>
                <a:cs typeface="Arial" pitchFamily="34" charset="0"/>
              </a:rPr>
              <a:t>	- hohe Temperaturschwankungen</a:t>
            </a:r>
            <a:endParaRPr lang="de-DE" dirty="0">
              <a:latin typeface="Arial" pitchFamily="34" charset="0"/>
              <a:cs typeface="Arial" pitchFamily="34" charset="0"/>
            </a:endParaRPr>
          </a:p>
        </p:txBody>
      </p:sp>
      <p:sp>
        <p:nvSpPr>
          <p:cNvPr id="4" name="Textfeld 3"/>
          <p:cNvSpPr txBox="1"/>
          <p:nvPr/>
        </p:nvSpPr>
        <p:spPr>
          <a:xfrm>
            <a:off x="8172400" y="6453336"/>
            <a:ext cx="864096"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2"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900" dirty="0" smtClean="0">
                <a:latin typeface="Arial" pitchFamily="34" charset="0"/>
                <a:cs typeface="Arial" pitchFamily="34" charset="0"/>
              </a:rPr>
              <a:t>3.2 Nahrungsquellen</a:t>
            </a:r>
            <a:endParaRPr lang="de-DE" sz="2900" dirty="0">
              <a:latin typeface="Arial" pitchFamily="34" charset="0"/>
              <a:cs typeface="Arial" pitchFamily="34" charset="0"/>
            </a:endParaRPr>
          </a:p>
        </p:txBody>
      </p:sp>
      <p:sp>
        <p:nvSpPr>
          <p:cNvPr id="3" name="Textfeld 2"/>
          <p:cNvSpPr txBox="1"/>
          <p:nvPr/>
        </p:nvSpPr>
        <p:spPr>
          <a:xfrm>
            <a:off x="539552" y="1484784"/>
            <a:ext cx="7776864" cy="369332"/>
          </a:xfrm>
          <a:prstGeom prst="rect">
            <a:avLst/>
          </a:prstGeom>
          <a:noFill/>
        </p:spPr>
        <p:txBody>
          <a:bodyPr wrap="square" rtlCol="0">
            <a:spAutoFit/>
          </a:bodyPr>
          <a:lstStyle/>
          <a:p>
            <a:pPr algn="ctr">
              <a:buFont typeface="Arial" pitchFamily="34" charset="0"/>
              <a:buChar char="•"/>
            </a:pPr>
            <a:r>
              <a:rPr lang="de-DE" dirty="0" smtClean="0">
                <a:latin typeface="Arial" pitchFamily="34" charset="0"/>
                <a:cs typeface="Arial" pitchFamily="34" charset="0"/>
              </a:rPr>
              <a:t>  Karnivoren passen sich an die Nahrungsquellen ihrer Standorte an.</a:t>
            </a:r>
            <a:endParaRPr lang="de-DE" dirty="0">
              <a:latin typeface="Arial" pitchFamily="34" charset="0"/>
              <a:cs typeface="Arial" pitchFamily="34" charset="0"/>
            </a:endParaRPr>
          </a:p>
        </p:txBody>
      </p:sp>
      <p:graphicFrame>
        <p:nvGraphicFramePr>
          <p:cNvPr id="4" name="Tabelle 3"/>
          <p:cNvGraphicFramePr>
            <a:graphicFrameLocks noGrp="1"/>
          </p:cNvGraphicFramePr>
          <p:nvPr/>
        </p:nvGraphicFramePr>
        <p:xfrm>
          <a:off x="1331640" y="2132856"/>
          <a:ext cx="6096000" cy="1320800"/>
        </p:xfrm>
        <a:graphic>
          <a:graphicData uri="http://schemas.openxmlformats.org/drawingml/2006/table">
            <a:tbl>
              <a:tblPr firstRow="1" bandRow="1">
                <a:tableStyleId>{1FECB4D8-DB02-4DC6-A0A2-4F2EBAE1DC90}</a:tableStyleId>
              </a:tblPr>
              <a:tblGrid>
                <a:gridCol w="3048000"/>
                <a:gridCol w="3048000"/>
              </a:tblGrid>
              <a:tr h="370840">
                <a:tc>
                  <a:txBody>
                    <a:bodyPr/>
                    <a:lstStyle/>
                    <a:p>
                      <a:r>
                        <a:rPr lang="de-DE" dirty="0" smtClean="0">
                          <a:solidFill>
                            <a:schemeClr val="tx1"/>
                          </a:solidFill>
                          <a:latin typeface="Arial" pitchFamily="34" charset="0"/>
                          <a:cs typeface="Arial" pitchFamily="34" charset="0"/>
                        </a:rPr>
                        <a:t>Standort</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Beispiele der Beutetiere</a:t>
                      </a:r>
                      <a:endParaRPr lang="de-DE" dirty="0">
                        <a:solidFill>
                          <a:schemeClr val="tx1"/>
                        </a:solidFill>
                        <a:latin typeface="Arial" pitchFamily="34" charset="0"/>
                        <a:cs typeface="Arial" pitchFamily="34" charset="0"/>
                      </a:endParaRPr>
                    </a:p>
                  </a:txBody>
                  <a:tcPr/>
                </a:tc>
              </a:tr>
              <a:tr h="370840">
                <a:tc>
                  <a:txBody>
                    <a:bodyPr/>
                    <a:lstStyle/>
                    <a:p>
                      <a:r>
                        <a:rPr lang="de-DE" sz="1600" dirty="0" smtClean="0">
                          <a:latin typeface="Arial" pitchFamily="34" charset="0"/>
                          <a:cs typeface="Arial" pitchFamily="34" charset="0"/>
                        </a:rPr>
                        <a:t>Gewässer</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Wasserflöhe, Kleinkrebse</a:t>
                      </a:r>
                      <a:endParaRPr lang="de-DE" sz="1600" dirty="0">
                        <a:latin typeface="Arial" pitchFamily="34" charset="0"/>
                        <a:cs typeface="Arial" pitchFamily="34" charset="0"/>
                      </a:endParaRPr>
                    </a:p>
                  </a:txBody>
                  <a:tcPr/>
                </a:tc>
              </a:tr>
              <a:tr h="370840">
                <a:tc>
                  <a:txBody>
                    <a:bodyPr/>
                    <a:lstStyle/>
                    <a:p>
                      <a:r>
                        <a:rPr lang="de-DE" sz="1600" dirty="0" smtClean="0">
                          <a:latin typeface="Arial" pitchFamily="34" charset="0"/>
                          <a:cs typeface="Arial" pitchFamily="34" charset="0"/>
                        </a:rPr>
                        <a:t>Unter der Erde</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Einzellige Bodenorganismen (Protozonen)</a:t>
                      </a:r>
                      <a:endParaRPr lang="de-DE" sz="1600" dirty="0">
                        <a:latin typeface="Arial" pitchFamily="34" charset="0"/>
                        <a:cs typeface="Arial" pitchFamily="34" charset="0"/>
                      </a:endParaRPr>
                    </a:p>
                  </a:txBody>
                  <a:tcPr/>
                </a:tc>
              </a:tr>
            </a:tbl>
          </a:graphicData>
        </a:graphic>
      </p:graphicFrame>
      <p:sp>
        <p:nvSpPr>
          <p:cNvPr id="5" name="Textfeld 4"/>
          <p:cNvSpPr txBox="1"/>
          <p:nvPr/>
        </p:nvSpPr>
        <p:spPr>
          <a:xfrm>
            <a:off x="827584" y="3789040"/>
            <a:ext cx="6912768" cy="1754326"/>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Bei Kannenpflanzen werden sogar größere Tiere (Schaben,  </a:t>
            </a:r>
          </a:p>
          <a:p>
            <a:pPr>
              <a:lnSpc>
                <a:spcPct val="150000"/>
              </a:lnSpc>
            </a:pPr>
            <a:r>
              <a:rPr lang="de-DE" dirty="0" smtClean="0">
                <a:latin typeface="Arial" pitchFamily="34" charset="0"/>
                <a:cs typeface="Arial" pitchFamily="34" charset="0"/>
              </a:rPr>
              <a:t> Skorpione, Tausendfüßler) gefunden.</a:t>
            </a:r>
          </a:p>
          <a:p>
            <a:pPr>
              <a:lnSpc>
                <a:spcPct val="150000"/>
              </a:lnSpc>
              <a:buFont typeface="Arial" pitchFamily="34" charset="0"/>
              <a:buChar char="•"/>
            </a:pPr>
            <a:r>
              <a:rPr lang="de-DE" dirty="0" smtClean="0">
                <a:latin typeface="Arial" pitchFamily="34" charset="0"/>
                <a:cs typeface="Arial" pitchFamily="34" charset="0"/>
              </a:rPr>
              <a:t>Das Fettkraut ernährt sich sogar teilweise vegetarisch von </a:t>
            </a:r>
          </a:p>
          <a:p>
            <a:pPr>
              <a:lnSpc>
                <a:spcPct val="150000"/>
              </a:lnSpc>
            </a:pPr>
            <a:r>
              <a:rPr lang="de-DE" dirty="0" smtClean="0">
                <a:latin typeface="Arial" pitchFamily="34" charset="0"/>
                <a:cs typeface="Arial" pitchFamily="34" charset="0"/>
              </a:rPr>
              <a:t>  nährstoffhaltigen Blütenpollen der Kiefern</a:t>
            </a:r>
          </a:p>
        </p:txBody>
      </p:sp>
      <p:sp>
        <p:nvSpPr>
          <p:cNvPr id="6" name="Textfeld 5"/>
          <p:cNvSpPr txBox="1"/>
          <p:nvPr/>
        </p:nvSpPr>
        <p:spPr>
          <a:xfrm>
            <a:off x="7956376" y="6433591"/>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3200" dirty="0" smtClean="0">
                <a:latin typeface="Arial" pitchFamily="34" charset="0"/>
                <a:cs typeface="Arial" pitchFamily="34" charset="0"/>
              </a:rPr>
              <a:t>4. Die 13 einheimischen Arten</a:t>
            </a:r>
            <a:endParaRPr lang="de-DE" sz="3200" dirty="0">
              <a:latin typeface="Arial" pitchFamily="34" charset="0"/>
              <a:cs typeface="Arial" pitchFamily="34" charset="0"/>
            </a:endParaRPr>
          </a:p>
        </p:txBody>
      </p:sp>
      <p:sp>
        <p:nvSpPr>
          <p:cNvPr id="3" name="Textfeld 2"/>
          <p:cNvSpPr txBox="1"/>
          <p:nvPr/>
        </p:nvSpPr>
        <p:spPr>
          <a:xfrm>
            <a:off x="539552" y="1340768"/>
            <a:ext cx="7848872" cy="872034"/>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Im deutschsprachigen Raum sind von den insgesamt 600 Arten nur 13 Arten vertreten.</a:t>
            </a:r>
          </a:p>
        </p:txBody>
      </p:sp>
      <p:graphicFrame>
        <p:nvGraphicFramePr>
          <p:cNvPr id="5" name="Tabelle 4"/>
          <p:cNvGraphicFramePr>
            <a:graphicFrameLocks noGrp="1"/>
          </p:cNvGraphicFramePr>
          <p:nvPr/>
        </p:nvGraphicFramePr>
        <p:xfrm>
          <a:off x="1259632" y="2420888"/>
          <a:ext cx="6096000" cy="3942080"/>
        </p:xfrm>
        <a:graphic>
          <a:graphicData uri="http://schemas.openxmlformats.org/drawingml/2006/table">
            <a:tbl>
              <a:tblPr firstRow="1" bandRow="1">
                <a:tableStyleId>{1FECB4D8-DB02-4DC6-A0A2-4F2EBAE1DC90}</a:tableStyleId>
              </a:tblPr>
              <a:tblGrid>
                <a:gridCol w="3048000"/>
                <a:gridCol w="3048000"/>
              </a:tblGrid>
              <a:tr h="370840">
                <a:tc>
                  <a:txBody>
                    <a:bodyPr/>
                    <a:lstStyle/>
                    <a:p>
                      <a:r>
                        <a:rPr lang="de-DE" dirty="0" smtClean="0">
                          <a:solidFill>
                            <a:schemeClr val="tx1"/>
                          </a:solidFill>
                          <a:latin typeface="Arial" pitchFamily="34" charset="0"/>
                          <a:cs typeface="Arial" pitchFamily="34" charset="0"/>
                        </a:rPr>
                        <a:t>Gattung</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Einheimische Arten</a:t>
                      </a:r>
                      <a:endParaRPr lang="de-DE" dirty="0">
                        <a:solidFill>
                          <a:schemeClr val="tx1"/>
                        </a:solidFill>
                        <a:latin typeface="Arial" pitchFamily="34" charset="0"/>
                        <a:cs typeface="Arial" pitchFamily="34" charset="0"/>
                      </a:endParaRPr>
                    </a:p>
                  </a:txBody>
                  <a:tcPr/>
                </a:tc>
              </a:tr>
              <a:tr h="370840">
                <a:tc>
                  <a:txBody>
                    <a:bodyPr/>
                    <a:lstStyle/>
                    <a:p>
                      <a:r>
                        <a:rPr lang="de-DE" sz="1600" dirty="0" smtClean="0">
                          <a:solidFill>
                            <a:schemeClr val="tx1"/>
                          </a:solidFill>
                          <a:latin typeface="Arial" pitchFamily="34" charset="0"/>
                          <a:cs typeface="Arial" pitchFamily="34" charset="0"/>
                          <a:hlinkClick r:id="rId2" action="ppaction://hlinksldjump"/>
                        </a:rPr>
                        <a:t>Sonnentau</a:t>
                      </a:r>
                      <a:r>
                        <a:rPr lang="de-DE" sz="1600" baseline="0" dirty="0" smtClean="0">
                          <a:solidFill>
                            <a:schemeClr val="tx1"/>
                          </a:solidFill>
                          <a:latin typeface="Arial" pitchFamily="34" charset="0"/>
                          <a:cs typeface="Arial" pitchFamily="34" charset="0"/>
                          <a:hlinkClick r:id="rId2" action="ppaction://hlinksldjump"/>
                        </a:rPr>
                        <a:t> (</a:t>
                      </a:r>
                      <a:r>
                        <a:rPr lang="de-DE" sz="1600" dirty="0" err="1" smtClean="0">
                          <a:solidFill>
                            <a:schemeClr val="tx1"/>
                          </a:solidFill>
                          <a:latin typeface="Arial" pitchFamily="34" charset="0"/>
                          <a:cs typeface="Arial" pitchFamily="34" charset="0"/>
                          <a:hlinkClick r:id="rId2" action="ppaction://hlinksldjump"/>
                        </a:rPr>
                        <a:t>Drosera</a:t>
                      </a:r>
                      <a:r>
                        <a:rPr lang="de-DE" sz="1600" dirty="0" smtClean="0">
                          <a:solidFill>
                            <a:schemeClr val="tx1"/>
                          </a:solidFill>
                          <a:latin typeface="Arial" pitchFamily="34" charset="0"/>
                          <a:cs typeface="Arial" pitchFamily="34" charset="0"/>
                          <a:hlinkClick r:id="rId2" action="ppaction://hlinksldjump"/>
                        </a:rPr>
                        <a:t>)</a:t>
                      </a:r>
                      <a:endParaRPr lang="de-DE" sz="1600" dirty="0">
                        <a:solidFill>
                          <a:schemeClr val="tx1"/>
                        </a:solidFill>
                        <a:latin typeface="Arial" pitchFamily="34" charset="0"/>
                        <a:cs typeface="Arial" pitchFamily="34" charset="0"/>
                      </a:endParaRPr>
                    </a:p>
                  </a:txBody>
                  <a:tcPr/>
                </a:tc>
                <a:tc>
                  <a:txBody>
                    <a:bodyPr/>
                    <a:lstStyle/>
                    <a:p>
                      <a:r>
                        <a:rPr lang="de-DE" sz="1600" dirty="0" err="1" smtClean="0">
                          <a:solidFill>
                            <a:schemeClr val="tx1"/>
                          </a:solidFill>
                          <a:latin typeface="Arial" pitchFamily="34" charset="0"/>
                          <a:cs typeface="Arial" pitchFamily="34" charset="0"/>
                        </a:rPr>
                        <a:t>Drosera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rotundifolia</a:t>
                      </a:r>
                      <a:endParaRPr lang="de-DE" sz="1600" dirty="0" smtClean="0">
                        <a:solidFill>
                          <a:schemeClr val="tx1"/>
                        </a:solidFill>
                        <a:latin typeface="Arial" pitchFamily="34" charset="0"/>
                        <a:cs typeface="Arial" pitchFamily="34" charset="0"/>
                      </a:endParaRPr>
                    </a:p>
                    <a:p>
                      <a:r>
                        <a:rPr lang="de-DE" sz="1600" dirty="0" err="1" smtClean="0">
                          <a:solidFill>
                            <a:schemeClr val="tx1"/>
                          </a:solidFill>
                          <a:latin typeface="Arial" pitchFamily="34" charset="0"/>
                          <a:cs typeface="Arial" pitchFamily="34" charset="0"/>
                        </a:rPr>
                        <a:t>Drosera</a:t>
                      </a:r>
                      <a:r>
                        <a:rPr lang="de-DE" sz="1600" baseline="0" dirty="0" smtClean="0">
                          <a:solidFill>
                            <a:schemeClr val="tx1"/>
                          </a:solidFill>
                          <a:latin typeface="Arial" pitchFamily="34" charset="0"/>
                          <a:cs typeface="Arial" pitchFamily="34" charset="0"/>
                        </a:rPr>
                        <a:t> </a:t>
                      </a:r>
                      <a:r>
                        <a:rPr lang="de-DE" sz="1600" baseline="0" dirty="0" err="1" smtClean="0">
                          <a:solidFill>
                            <a:schemeClr val="tx1"/>
                          </a:solidFill>
                          <a:latin typeface="Arial" pitchFamily="34" charset="0"/>
                          <a:cs typeface="Arial" pitchFamily="34" charset="0"/>
                        </a:rPr>
                        <a:t>intermedia</a:t>
                      </a:r>
                      <a:endParaRPr lang="de-DE" sz="1600" baseline="0" dirty="0" smtClean="0">
                        <a:solidFill>
                          <a:schemeClr val="tx1"/>
                        </a:solidFill>
                        <a:latin typeface="Arial" pitchFamily="34" charset="0"/>
                        <a:cs typeface="Arial" pitchFamily="34" charset="0"/>
                      </a:endParaRPr>
                    </a:p>
                    <a:p>
                      <a:r>
                        <a:rPr lang="de-DE" sz="1600" baseline="0" dirty="0" err="1" smtClean="0">
                          <a:solidFill>
                            <a:schemeClr val="tx1"/>
                          </a:solidFill>
                          <a:latin typeface="Arial" pitchFamily="34" charset="0"/>
                          <a:cs typeface="Arial" pitchFamily="34" charset="0"/>
                        </a:rPr>
                        <a:t>Drosera</a:t>
                      </a:r>
                      <a:r>
                        <a:rPr lang="de-DE" sz="1600" baseline="0" dirty="0" smtClean="0">
                          <a:solidFill>
                            <a:schemeClr val="tx1"/>
                          </a:solidFill>
                          <a:latin typeface="Arial" pitchFamily="34" charset="0"/>
                          <a:cs typeface="Arial" pitchFamily="34" charset="0"/>
                        </a:rPr>
                        <a:t> </a:t>
                      </a:r>
                      <a:r>
                        <a:rPr lang="de-DE" sz="1600" baseline="0" dirty="0" err="1" smtClean="0">
                          <a:solidFill>
                            <a:schemeClr val="tx1"/>
                          </a:solidFill>
                          <a:latin typeface="Arial" pitchFamily="34" charset="0"/>
                          <a:cs typeface="Arial" pitchFamily="34" charset="0"/>
                        </a:rPr>
                        <a:t>anglica</a:t>
                      </a:r>
                      <a:r>
                        <a:rPr lang="de-DE" sz="1600" baseline="0" dirty="0" smtClean="0">
                          <a:solidFill>
                            <a:schemeClr val="tx1"/>
                          </a:solidFill>
                          <a:latin typeface="Arial" pitchFamily="34" charset="0"/>
                          <a:cs typeface="Arial" pitchFamily="34" charset="0"/>
                        </a:rPr>
                        <a:t>/</a:t>
                      </a:r>
                      <a:r>
                        <a:rPr lang="de-DE" sz="1600" baseline="0" dirty="0" err="1" smtClean="0">
                          <a:solidFill>
                            <a:schemeClr val="tx1"/>
                          </a:solidFill>
                          <a:latin typeface="Arial" pitchFamily="34" charset="0"/>
                          <a:cs typeface="Arial" pitchFamily="34" charset="0"/>
                        </a:rPr>
                        <a:t>longifolia</a:t>
                      </a:r>
                      <a:endParaRPr lang="de-DE" sz="1600" dirty="0">
                        <a:solidFill>
                          <a:schemeClr val="tx1"/>
                        </a:solidFill>
                        <a:latin typeface="Arial" pitchFamily="34" charset="0"/>
                        <a:cs typeface="Arial" pitchFamily="34" charset="0"/>
                      </a:endParaRPr>
                    </a:p>
                  </a:txBody>
                  <a:tcPr/>
                </a:tc>
              </a:tr>
              <a:tr h="370840">
                <a:tc>
                  <a:txBody>
                    <a:bodyPr/>
                    <a:lstStyle/>
                    <a:p>
                      <a:r>
                        <a:rPr lang="de-DE" sz="1600" dirty="0" smtClean="0">
                          <a:solidFill>
                            <a:schemeClr val="tx1"/>
                          </a:solidFill>
                          <a:latin typeface="Arial" pitchFamily="34" charset="0"/>
                          <a:cs typeface="Arial" pitchFamily="34" charset="0"/>
                          <a:hlinkClick r:id="rId3" action="ppaction://hlinksldjump"/>
                        </a:rPr>
                        <a:t>Fettkraut (</a:t>
                      </a:r>
                      <a:r>
                        <a:rPr lang="de-DE" sz="1600" dirty="0" err="1" smtClean="0">
                          <a:solidFill>
                            <a:schemeClr val="tx1"/>
                          </a:solidFill>
                          <a:latin typeface="Arial" pitchFamily="34" charset="0"/>
                          <a:cs typeface="Arial" pitchFamily="34" charset="0"/>
                          <a:hlinkClick r:id="rId3" action="ppaction://hlinksldjump"/>
                        </a:rPr>
                        <a:t>Pinguicula</a:t>
                      </a:r>
                      <a:r>
                        <a:rPr lang="de-DE" sz="1600" dirty="0" smtClean="0">
                          <a:solidFill>
                            <a:schemeClr val="tx1"/>
                          </a:solidFill>
                          <a:latin typeface="Arial" pitchFamily="34" charset="0"/>
                          <a:cs typeface="Arial" pitchFamily="34" charset="0"/>
                          <a:hlinkClick r:id="rId3" action="ppaction://hlinksldjump"/>
                        </a:rPr>
                        <a:t>)</a:t>
                      </a:r>
                      <a:endParaRPr lang="de-DE" sz="1600" dirty="0">
                        <a:solidFill>
                          <a:schemeClr val="tx1"/>
                        </a:solidFill>
                        <a:latin typeface="Arial" pitchFamily="34" charset="0"/>
                        <a:cs typeface="Arial" pitchFamily="34" charset="0"/>
                      </a:endParaRPr>
                    </a:p>
                  </a:txBody>
                  <a:tcPr/>
                </a:tc>
                <a:tc>
                  <a:txBody>
                    <a:bodyPr/>
                    <a:lstStyle/>
                    <a:p>
                      <a:r>
                        <a:rPr lang="de-DE" sz="1600" dirty="0" err="1" smtClean="0">
                          <a:solidFill>
                            <a:schemeClr val="tx1"/>
                          </a:solidFill>
                          <a:latin typeface="Arial" pitchFamily="34" charset="0"/>
                          <a:cs typeface="Arial" pitchFamily="34" charset="0"/>
                        </a:rPr>
                        <a:t>Pinguicula</a:t>
                      </a:r>
                      <a:r>
                        <a:rPr lang="de-DE" sz="1600" baseline="0" dirty="0" smtClean="0">
                          <a:solidFill>
                            <a:schemeClr val="tx1"/>
                          </a:solidFill>
                          <a:latin typeface="Arial" pitchFamily="34" charset="0"/>
                          <a:cs typeface="Arial" pitchFamily="34" charset="0"/>
                        </a:rPr>
                        <a:t> </a:t>
                      </a:r>
                      <a:r>
                        <a:rPr lang="de-DE" sz="1600" baseline="0" dirty="0" err="1" smtClean="0">
                          <a:solidFill>
                            <a:schemeClr val="tx1"/>
                          </a:solidFill>
                          <a:latin typeface="Arial" pitchFamily="34" charset="0"/>
                          <a:cs typeface="Arial" pitchFamily="34" charset="0"/>
                        </a:rPr>
                        <a:t>vulgaris</a:t>
                      </a:r>
                      <a:endParaRPr lang="de-DE" sz="1600" baseline="0" dirty="0" smtClean="0">
                        <a:solidFill>
                          <a:schemeClr val="tx1"/>
                        </a:solidFill>
                        <a:latin typeface="Arial" pitchFamily="34" charset="0"/>
                        <a:cs typeface="Arial" pitchFamily="34" charset="0"/>
                      </a:endParaRPr>
                    </a:p>
                    <a:p>
                      <a:r>
                        <a:rPr lang="de-DE" sz="1600" baseline="0" dirty="0" err="1" smtClean="0">
                          <a:solidFill>
                            <a:schemeClr val="tx1"/>
                          </a:solidFill>
                          <a:latin typeface="Arial" pitchFamily="34" charset="0"/>
                          <a:cs typeface="Arial" pitchFamily="34" charset="0"/>
                        </a:rPr>
                        <a:t>Pinguicula</a:t>
                      </a:r>
                      <a:r>
                        <a:rPr lang="de-DE" sz="1600" baseline="0" dirty="0" smtClean="0">
                          <a:solidFill>
                            <a:schemeClr val="tx1"/>
                          </a:solidFill>
                          <a:latin typeface="Arial" pitchFamily="34" charset="0"/>
                          <a:cs typeface="Arial" pitchFamily="34" charset="0"/>
                        </a:rPr>
                        <a:t> </a:t>
                      </a:r>
                      <a:r>
                        <a:rPr lang="de-DE" sz="1600" baseline="0" dirty="0" err="1" smtClean="0">
                          <a:solidFill>
                            <a:schemeClr val="tx1"/>
                          </a:solidFill>
                          <a:latin typeface="Arial" pitchFamily="34" charset="0"/>
                          <a:cs typeface="Arial" pitchFamily="34" charset="0"/>
                        </a:rPr>
                        <a:t>alpina</a:t>
                      </a:r>
                      <a:endParaRPr lang="de-DE" sz="1600" dirty="0">
                        <a:solidFill>
                          <a:schemeClr val="tx1"/>
                        </a:solidFill>
                        <a:latin typeface="Arial" pitchFamily="34" charset="0"/>
                        <a:cs typeface="Arial" pitchFamily="34" charset="0"/>
                      </a:endParaRPr>
                    </a:p>
                  </a:txBody>
                  <a:tcPr/>
                </a:tc>
              </a:tr>
              <a:tr h="370840">
                <a:tc>
                  <a:txBody>
                    <a:bodyPr/>
                    <a:lstStyle/>
                    <a:p>
                      <a:r>
                        <a:rPr lang="de-DE" sz="1600" dirty="0" smtClean="0">
                          <a:solidFill>
                            <a:schemeClr val="tx1"/>
                          </a:solidFill>
                          <a:latin typeface="Arial" pitchFamily="34" charset="0"/>
                          <a:cs typeface="Arial" pitchFamily="34" charset="0"/>
                          <a:hlinkClick r:id="rId4" action="ppaction://hlinksldjump"/>
                        </a:rPr>
                        <a:t>Wasserschlauch (</a:t>
                      </a:r>
                      <a:r>
                        <a:rPr lang="de-DE" sz="1600" dirty="0" err="1" smtClean="0">
                          <a:solidFill>
                            <a:schemeClr val="tx1"/>
                          </a:solidFill>
                          <a:latin typeface="Arial" pitchFamily="34" charset="0"/>
                          <a:cs typeface="Arial" pitchFamily="34" charset="0"/>
                          <a:hlinkClick r:id="rId4" action="ppaction://hlinksldjump"/>
                        </a:rPr>
                        <a:t>Utricularia</a:t>
                      </a:r>
                      <a:r>
                        <a:rPr lang="de-DE" sz="1600" dirty="0" smtClean="0">
                          <a:solidFill>
                            <a:schemeClr val="tx1"/>
                          </a:solidFill>
                          <a:latin typeface="Arial" pitchFamily="34" charset="0"/>
                          <a:cs typeface="Arial" pitchFamily="34" charset="0"/>
                          <a:hlinkClick r:id="rId4" action="ppaction://hlinksldjump"/>
                        </a:rPr>
                        <a:t>)</a:t>
                      </a:r>
                      <a:endParaRPr lang="de-DE" sz="1600" dirty="0">
                        <a:solidFill>
                          <a:schemeClr val="tx1"/>
                        </a:solidFill>
                        <a:latin typeface="Arial" pitchFamily="34" charset="0"/>
                        <a:cs typeface="Arial" pitchFamily="34" charset="0"/>
                      </a:endParaRPr>
                    </a:p>
                  </a:txBody>
                  <a:tcPr/>
                </a:tc>
                <a:tc>
                  <a:txBody>
                    <a:bodyPr/>
                    <a:lstStyle/>
                    <a:p>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australis</a:t>
                      </a:r>
                      <a:endParaRPr lang="de-DE" sz="160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bremii</a:t>
                      </a:r>
                      <a:endParaRPr lang="de-DE" sz="160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intermedia</a:t>
                      </a:r>
                      <a:endParaRPr lang="de-DE" sz="160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minor</a:t>
                      </a:r>
                      <a:endParaRPr lang="de-DE" sz="160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ochroleuca</a:t>
                      </a:r>
                      <a:endParaRPr lang="de-DE" sz="160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stygia</a:t>
                      </a:r>
                      <a:endParaRPr lang="de-DE" sz="160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err="1" smtClean="0">
                          <a:solidFill>
                            <a:schemeClr val="tx1"/>
                          </a:solidFill>
                          <a:latin typeface="Arial" pitchFamily="34" charset="0"/>
                          <a:cs typeface="Arial" pitchFamily="34" charset="0"/>
                        </a:rPr>
                        <a:t>Utricularia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vulgaris</a:t>
                      </a:r>
                      <a:endParaRPr lang="de-DE" sz="1600" dirty="0" smtClean="0">
                        <a:solidFill>
                          <a:schemeClr val="tx1"/>
                        </a:solidFill>
                        <a:latin typeface="Arial" pitchFamily="34" charset="0"/>
                        <a:cs typeface="Arial" pitchFamily="34" charset="0"/>
                      </a:endParaRPr>
                    </a:p>
                  </a:txBody>
                  <a:tcPr/>
                </a:tc>
              </a:tr>
              <a:tr h="370840">
                <a:tc>
                  <a:txBody>
                    <a:bodyPr/>
                    <a:lstStyle/>
                    <a:p>
                      <a:r>
                        <a:rPr lang="de-DE" sz="1600" dirty="0" smtClean="0">
                          <a:solidFill>
                            <a:schemeClr val="tx1"/>
                          </a:solidFill>
                          <a:latin typeface="Arial" pitchFamily="34" charset="0"/>
                          <a:cs typeface="Arial" pitchFamily="34" charset="0"/>
                          <a:hlinkClick r:id="rId5" action="ppaction://hlinksldjump"/>
                        </a:rPr>
                        <a:t>Wasserfalle</a:t>
                      </a:r>
                      <a:r>
                        <a:rPr lang="de-DE" sz="1600" baseline="0" dirty="0" smtClean="0">
                          <a:solidFill>
                            <a:schemeClr val="tx1"/>
                          </a:solidFill>
                          <a:latin typeface="Arial" pitchFamily="34" charset="0"/>
                          <a:cs typeface="Arial" pitchFamily="34" charset="0"/>
                          <a:hlinkClick r:id="rId5" action="ppaction://hlinksldjump"/>
                        </a:rPr>
                        <a:t> (</a:t>
                      </a:r>
                      <a:r>
                        <a:rPr lang="de-DE" sz="1600" baseline="0" dirty="0" err="1" smtClean="0">
                          <a:solidFill>
                            <a:schemeClr val="tx1"/>
                          </a:solidFill>
                          <a:latin typeface="Arial" pitchFamily="34" charset="0"/>
                          <a:cs typeface="Arial" pitchFamily="34" charset="0"/>
                          <a:hlinkClick r:id="rId5" action="ppaction://hlinksldjump"/>
                        </a:rPr>
                        <a:t>Aldrovanda</a:t>
                      </a:r>
                      <a:r>
                        <a:rPr lang="de-DE" sz="1600" baseline="0" dirty="0" smtClean="0">
                          <a:solidFill>
                            <a:schemeClr val="tx1"/>
                          </a:solidFill>
                          <a:latin typeface="Arial" pitchFamily="34" charset="0"/>
                          <a:cs typeface="Arial" pitchFamily="34" charset="0"/>
                          <a:hlinkClick r:id="rId5" action="ppaction://hlinksldjump"/>
                        </a:rPr>
                        <a:t>)</a:t>
                      </a:r>
                      <a:endParaRPr lang="de-DE" sz="1600" dirty="0">
                        <a:solidFill>
                          <a:schemeClr val="tx1"/>
                        </a:solidFill>
                        <a:latin typeface="Arial" pitchFamily="34" charset="0"/>
                        <a:cs typeface="Arial" pitchFamily="34" charset="0"/>
                      </a:endParaRPr>
                    </a:p>
                  </a:txBody>
                  <a:tcPr/>
                </a:tc>
                <a:tc>
                  <a:txBody>
                    <a:bodyPr/>
                    <a:lstStyle/>
                    <a:p>
                      <a:r>
                        <a:rPr lang="de-DE" sz="1600" dirty="0" err="1" smtClean="0">
                          <a:solidFill>
                            <a:schemeClr val="tx1"/>
                          </a:solidFill>
                          <a:latin typeface="Arial" pitchFamily="34" charset="0"/>
                          <a:cs typeface="Arial" pitchFamily="34" charset="0"/>
                        </a:rPr>
                        <a:t>Aldrovanda</a:t>
                      </a:r>
                      <a:r>
                        <a:rPr lang="de-DE" sz="1600" dirty="0" smtClean="0">
                          <a:solidFill>
                            <a:schemeClr val="tx1"/>
                          </a:solidFill>
                          <a:latin typeface="Arial" pitchFamily="34" charset="0"/>
                          <a:cs typeface="Arial" pitchFamily="34" charset="0"/>
                        </a:rPr>
                        <a:t> </a:t>
                      </a:r>
                      <a:r>
                        <a:rPr lang="de-DE" sz="1600" dirty="0" err="1" smtClean="0">
                          <a:solidFill>
                            <a:schemeClr val="tx1"/>
                          </a:solidFill>
                          <a:latin typeface="Arial" pitchFamily="34" charset="0"/>
                          <a:cs typeface="Arial" pitchFamily="34" charset="0"/>
                        </a:rPr>
                        <a:t>vesiculosa</a:t>
                      </a:r>
                      <a:endParaRPr lang="de-DE" sz="1600" dirty="0">
                        <a:solidFill>
                          <a:schemeClr val="tx1"/>
                        </a:solidFill>
                        <a:latin typeface="Arial" pitchFamily="34" charset="0"/>
                        <a:cs typeface="Arial" pitchFamily="34" charset="0"/>
                      </a:endParaRPr>
                    </a:p>
                  </a:txBody>
                  <a:tcPr/>
                </a:tc>
              </a:tr>
            </a:tbl>
          </a:graphicData>
        </a:graphic>
      </p:graphicFrame>
      <p:sp>
        <p:nvSpPr>
          <p:cNvPr id="6" name="Textfeld 5"/>
          <p:cNvSpPr txBox="1"/>
          <p:nvPr/>
        </p:nvSpPr>
        <p:spPr>
          <a:xfrm>
            <a:off x="8100392" y="6381328"/>
            <a:ext cx="1043608"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6"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900" dirty="0" smtClean="0">
                <a:latin typeface="Arial" pitchFamily="34" charset="0"/>
                <a:cs typeface="Arial" pitchFamily="34" charset="0"/>
              </a:rPr>
              <a:t>4.1 Sonnentau mit seinen drei einheimischen</a:t>
            </a:r>
            <a:br>
              <a:rPr lang="de-DE" sz="2900" dirty="0" smtClean="0">
                <a:latin typeface="Arial" pitchFamily="34" charset="0"/>
                <a:cs typeface="Arial" pitchFamily="34" charset="0"/>
              </a:rPr>
            </a:br>
            <a:r>
              <a:rPr lang="de-DE" sz="2900" dirty="0" smtClean="0">
                <a:latin typeface="Arial" pitchFamily="34" charset="0"/>
                <a:cs typeface="Arial" pitchFamily="34" charset="0"/>
              </a:rPr>
              <a:t>      Arten</a:t>
            </a:r>
            <a:endParaRPr lang="de-DE" sz="2900" dirty="0">
              <a:latin typeface="Arial" pitchFamily="34" charset="0"/>
              <a:cs typeface="Arial" pitchFamily="34" charset="0"/>
            </a:endParaRPr>
          </a:p>
        </p:txBody>
      </p:sp>
      <p:sp>
        <p:nvSpPr>
          <p:cNvPr id="3" name="Textfeld 2"/>
          <p:cNvSpPr txBox="1"/>
          <p:nvPr/>
        </p:nvSpPr>
        <p:spPr>
          <a:xfrm>
            <a:off x="539552" y="1556792"/>
            <a:ext cx="7992888" cy="2585323"/>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Gattung: </a:t>
            </a:r>
            <a:r>
              <a:rPr lang="de-DE" dirty="0" err="1" smtClean="0">
                <a:latin typeface="Arial" pitchFamily="34" charset="0"/>
                <a:cs typeface="Arial" pitchFamily="34" charset="0"/>
              </a:rPr>
              <a:t>Drosera</a:t>
            </a:r>
            <a:endParaRPr lang="de-DE" dirty="0" smtClean="0">
              <a:latin typeface="Arial" pitchFamily="34" charset="0"/>
              <a:cs typeface="Arial" pitchFamily="34" charset="0"/>
            </a:endParaRPr>
          </a:p>
          <a:p>
            <a:pPr>
              <a:lnSpc>
                <a:spcPct val="150000"/>
              </a:lnSpc>
              <a:buFont typeface="Arial" pitchFamily="34" charset="0"/>
              <a:buChar char="•"/>
            </a:pPr>
            <a:r>
              <a:rPr lang="de-DE" dirty="0" smtClean="0">
                <a:latin typeface="Arial" pitchFamily="34" charset="0"/>
                <a:cs typeface="Arial" pitchFamily="34" charset="0"/>
              </a:rPr>
              <a:t>Familie: Sonnentaugewächse (</a:t>
            </a:r>
            <a:r>
              <a:rPr lang="de-DE" dirty="0" err="1" smtClean="0">
                <a:latin typeface="Arial" pitchFamily="34" charset="0"/>
                <a:cs typeface="Arial" pitchFamily="34" charset="0"/>
              </a:rPr>
              <a:t>Droseraceae</a:t>
            </a:r>
            <a:r>
              <a:rPr lang="de-DE" dirty="0" smtClean="0">
                <a:latin typeface="Arial" pitchFamily="34" charset="0"/>
                <a:cs typeface="Arial" pitchFamily="34" charset="0"/>
              </a:rPr>
              <a:t>)</a:t>
            </a:r>
          </a:p>
          <a:p>
            <a:pPr>
              <a:lnSpc>
                <a:spcPct val="150000"/>
              </a:lnSpc>
              <a:buFont typeface="Arial" pitchFamily="34" charset="0"/>
              <a:buChar char="•"/>
            </a:pPr>
            <a:r>
              <a:rPr lang="de-DE" dirty="0" smtClean="0">
                <a:latin typeface="Arial" pitchFamily="34" charset="0"/>
                <a:cs typeface="Arial" pitchFamily="34" charset="0"/>
              </a:rPr>
              <a:t>Artenanzahl: 152</a:t>
            </a:r>
          </a:p>
          <a:p>
            <a:pPr>
              <a:lnSpc>
                <a:spcPct val="150000"/>
              </a:lnSpc>
              <a:buFont typeface="Arial" pitchFamily="34" charset="0"/>
              <a:buChar char="•"/>
            </a:pPr>
            <a:r>
              <a:rPr lang="de-DE" dirty="0" smtClean="0">
                <a:latin typeface="Arial" pitchFamily="34" charset="0"/>
                <a:cs typeface="Arial" pitchFamily="34" charset="0"/>
              </a:rPr>
              <a:t>Einheimische Arten: D. </a:t>
            </a:r>
            <a:r>
              <a:rPr lang="de-DE" dirty="0" err="1" smtClean="0">
                <a:latin typeface="Arial" pitchFamily="34" charset="0"/>
                <a:cs typeface="Arial" pitchFamily="34" charset="0"/>
              </a:rPr>
              <a:t>rotundifolia</a:t>
            </a:r>
            <a:r>
              <a:rPr lang="de-DE" dirty="0" smtClean="0">
                <a:latin typeface="Arial" pitchFamily="34" charset="0"/>
                <a:cs typeface="Arial" pitchFamily="34" charset="0"/>
              </a:rPr>
              <a:t> (rundblättriger Sonnentau)</a:t>
            </a:r>
          </a:p>
          <a:p>
            <a:pPr>
              <a:lnSpc>
                <a:spcPct val="150000"/>
              </a:lnSpc>
            </a:pPr>
            <a:r>
              <a:rPr lang="de-DE" dirty="0" smtClean="0">
                <a:latin typeface="Arial" pitchFamily="34" charset="0"/>
                <a:cs typeface="Arial" pitchFamily="34" charset="0"/>
              </a:rPr>
              <a:t>                                  D. </a:t>
            </a:r>
            <a:r>
              <a:rPr lang="de-DE" dirty="0" err="1" smtClean="0">
                <a:latin typeface="Arial" pitchFamily="34" charset="0"/>
                <a:cs typeface="Arial" pitchFamily="34" charset="0"/>
              </a:rPr>
              <a:t>intermedia</a:t>
            </a:r>
            <a:r>
              <a:rPr lang="de-DE" dirty="0" smtClean="0">
                <a:latin typeface="Arial" pitchFamily="34" charset="0"/>
                <a:cs typeface="Arial" pitchFamily="34" charset="0"/>
              </a:rPr>
              <a:t> (mittlerer Sonnentau)</a:t>
            </a:r>
          </a:p>
          <a:p>
            <a:pPr>
              <a:lnSpc>
                <a:spcPct val="150000"/>
              </a:lnSpc>
            </a:pPr>
            <a:r>
              <a:rPr lang="de-DE" dirty="0" smtClean="0">
                <a:latin typeface="Arial" pitchFamily="34" charset="0"/>
                <a:cs typeface="Arial" pitchFamily="34" charset="0"/>
              </a:rPr>
              <a:t>                                  D. </a:t>
            </a:r>
            <a:r>
              <a:rPr lang="de-DE" dirty="0" err="1" smtClean="0">
                <a:latin typeface="Arial" pitchFamily="34" charset="0"/>
                <a:cs typeface="Arial" pitchFamily="34" charset="0"/>
              </a:rPr>
              <a:t>anglica</a:t>
            </a:r>
            <a:r>
              <a:rPr lang="de-DE" dirty="0" smtClean="0">
                <a:latin typeface="Arial" pitchFamily="34" charset="0"/>
                <a:cs typeface="Arial" pitchFamily="34" charset="0"/>
              </a:rPr>
              <a:t> (langblättriger Sonnentau)                                 </a:t>
            </a:r>
            <a:endParaRPr lang="de-DE" dirty="0">
              <a:latin typeface="Arial" pitchFamily="34" charset="0"/>
              <a:cs typeface="Arial" pitchFamily="34" charset="0"/>
            </a:endParaRPr>
          </a:p>
        </p:txBody>
      </p:sp>
      <p:sp>
        <p:nvSpPr>
          <p:cNvPr id="4" name="Textfeld 3"/>
          <p:cNvSpPr txBox="1"/>
          <p:nvPr/>
        </p:nvSpPr>
        <p:spPr>
          <a:xfrm>
            <a:off x="827584" y="4365104"/>
            <a:ext cx="7344816"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4.1.1 Vorkommen und Anpassung an die Standortbedingungen</a:t>
            </a:r>
            <a:endParaRPr lang="de-DE" sz="2000" dirty="0">
              <a:latin typeface="Arial" pitchFamily="34" charset="0"/>
              <a:cs typeface="Arial" pitchFamily="34" charset="0"/>
            </a:endParaRPr>
          </a:p>
        </p:txBody>
      </p:sp>
      <p:sp>
        <p:nvSpPr>
          <p:cNvPr id="5" name="Textfeld 4"/>
          <p:cNvSpPr txBox="1"/>
          <p:nvPr/>
        </p:nvSpPr>
        <p:spPr>
          <a:xfrm>
            <a:off x="1547664" y="5013176"/>
            <a:ext cx="5256584"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4.1.2 Genereller Aufbau der Sonnentauarten</a:t>
            </a:r>
            <a:r>
              <a:rPr lang="de-DE" dirty="0" smtClean="0">
                <a:latin typeface="Arial" pitchFamily="34" charset="0"/>
                <a:cs typeface="Arial" pitchFamily="34" charset="0"/>
                <a:hlinkClick r:id="rId3" action="ppaction://hlinksldjump"/>
              </a:rPr>
              <a:t> </a:t>
            </a:r>
            <a:endParaRPr lang="de-DE" dirty="0">
              <a:latin typeface="Arial" pitchFamily="34" charset="0"/>
              <a:cs typeface="Arial" pitchFamily="34" charset="0"/>
            </a:endParaRPr>
          </a:p>
        </p:txBody>
      </p:sp>
      <p:sp>
        <p:nvSpPr>
          <p:cNvPr id="6" name="Textfeld 5"/>
          <p:cNvSpPr txBox="1"/>
          <p:nvPr/>
        </p:nvSpPr>
        <p:spPr>
          <a:xfrm>
            <a:off x="899592" y="5805264"/>
            <a:ext cx="7704856"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4" action="ppaction://hlinksldjump"/>
              </a:rPr>
              <a:t>4.1.3 Unterscheidungsmerkmale der einheimischen Arten</a:t>
            </a:r>
            <a:endParaRPr lang="de-DE" sz="2000" dirty="0">
              <a:latin typeface="Arial" pitchFamily="34" charset="0"/>
              <a:cs typeface="Arial" pitchFamily="34" charset="0"/>
            </a:endParaRPr>
          </a:p>
        </p:txBody>
      </p:sp>
      <p:sp>
        <p:nvSpPr>
          <p:cNvPr id="7" name="Textfeld 6"/>
          <p:cNvSpPr txBox="1"/>
          <p:nvPr/>
        </p:nvSpPr>
        <p:spPr>
          <a:xfrm>
            <a:off x="8172400" y="6433591"/>
            <a:ext cx="792088" cy="307777"/>
          </a:xfrm>
          <a:prstGeom prst="rect">
            <a:avLst/>
          </a:prstGeom>
          <a:noFill/>
        </p:spPr>
        <p:txBody>
          <a:bodyPr wrap="square" rtlCol="0">
            <a:spAutoFit/>
          </a:bodyPr>
          <a:lstStyle/>
          <a:p>
            <a:r>
              <a:rPr lang="de-DE" sz="1400" dirty="0" smtClean="0">
                <a:latin typeface="Arial" pitchFamily="34" charset="0"/>
                <a:cs typeface="Arial" pitchFamily="34" charset="0"/>
                <a:hlinkClick r:id="rId5"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smtClean="0">
                <a:latin typeface="Arial" pitchFamily="34" charset="0"/>
                <a:cs typeface="Arial" pitchFamily="34" charset="0"/>
              </a:rPr>
              <a:t>4.1.1 Vorkommen und Anpassungen an die </a:t>
            </a:r>
            <a:br>
              <a:rPr lang="de-DE" sz="2800" dirty="0" smtClean="0">
                <a:latin typeface="Arial" pitchFamily="34" charset="0"/>
                <a:cs typeface="Arial" pitchFamily="34" charset="0"/>
              </a:rPr>
            </a:br>
            <a:r>
              <a:rPr lang="de-DE" sz="2800" dirty="0" smtClean="0">
                <a:latin typeface="Arial" pitchFamily="34" charset="0"/>
                <a:cs typeface="Arial" pitchFamily="34" charset="0"/>
              </a:rPr>
              <a:t>         Standortbedingungen</a:t>
            </a:r>
            <a:endParaRPr lang="de-DE" sz="2800" dirty="0">
              <a:latin typeface="Arial" pitchFamily="34" charset="0"/>
              <a:cs typeface="Arial" pitchFamily="34" charset="0"/>
            </a:endParaRPr>
          </a:p>
        </p:txBody>
      </p:sp>
      <p:sp>
        <p:nvSpPr>
          <p:cNvPr id="3" name="Textfeld 2"/>
          <p:cNvSpPr txBox="1"/>
          <p:nvPr/>
        </p:nvSpPr>
        <p:spPr>
          <a:xfrm>
            <a:off x="755576" y="2204864"/>
            <a:ext cx="7344816" cy="1338828"/>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Fast alle Sonnentaugewächse kommen auf nährstoffarmen und</a:t>
            </a:r>
          </a:p>
          <a:p>
            <a:pPr>
              <a:lnSpc>
                <a:spcPct val="150000"/>
              </a:lnSpc>
            </a:pPr>
            <a:r>
              <a:rPr lang="de-DE" dirty="0" smtClean="0">
                <a:latin typeface="Arial" pitchFamily="34" charset="0"/>
                <a:cs typeface="Arial" pitchFamily="34" charset="0"/>
              </a:rPr>
              <a:t>  sauren Böden vor</a:t>
            </a:r>
          </a:p>
          <a:p>
            <a:pPr>
              <a:lnSpc>
                <a:spcPct val="150000"/>
              </a:lnSpc>
              <a:buFont typeface="Arial" pitchFamily="34" charset="0"/>
              <a:buChar char="•"/>
            </a:pPr>
            <a:r>
              <a:rPr lang="de-DE" dirty="0" smtClean="0">
                <a:latin typeface="Arial" pitchFamily="34" charset="0"/>
                <a:cs typeface="Arial" pitchFamily="34" charset="0"/>
              </a:rPr>
              <a:t>Einheimische Arten = hochspezialisierte Moorbewohner</a:t>
            </a:r>
          </a:p>
        </p:txBody>
      </p:sp>
      <p:sp>
        <p:nvSpPr>
          <p:cNvPr id="4" name="Textfeld 3"/>
          <p:cNvSpPr txBox="1"/>
          <p:nvPr/>
        </p:nvSpPr>
        <p:spPr>
          <a:xfrm>
            <a:off x="755576" y="1844824"/>
            <a:ext cx="2448272" cy="369332"/>
          </a:xfrm>
          <a:prstGeom prst="rect">
            <a:avLst/>
          </a:prstGeom>
          <a:noFill/>
        </p:spPr>
        <p:txBody>
          <a:bodyPr wrap="square" rtlCol="0">
            <a:spAutoFit/>
          </a:bodyPr>
          <a:lstStyle/>
          <a:p>
            <a:r>
              <a:rPr lang="de-DE" b="1" dirty="0" smtClean="0">
                <a:latin typeface="Arial" pitchFamily="34" charset="0"/>
                <a:cs typeface="Arial" pitchFamily="34" charset="0"/>
              </a:rPr>
              <a:t>Vorkommen:</a:t>
            </a:r>
            <a:endParaRPr lang="de-DE" b="1" dirty="0">
              <a:latin typeface="Arial" pitchFamily="34" charset="0"/>
              <a:cs typeface="Arial" pitchFamily="34" charset="0"/>
            </a:endParaRPr>
          </a:p>
        </p:txBody>
      </p:sp>
      <p:sp>
        <p:nvSpPr>
          <p:cNvPr id="5" name="Textfeld 4"/>
          <p:cNvSpPr txBox="1"/>
          <p:nvPr/>
        </p:nvSpPr>
        <p:spPr>
          <a:xfrm>
            <a:off x="827584" y="4005064"/>
            <a:ext cx="7128792" cy="369332"/>
          </a:xfrm>
          <a:prstGeom prst="rect">
            <a:avLst/>
          </a:prstGeom>
          <a:noFill/>
        </p:spPr>
        <p:txBody>
          <a:bodyPr wrap="square" rtlCol="0">
            <a:spAutoFit/>
          </a:bodyPr>
          <a:lstStyle/>
          <a:p>
            <a:r>
              <a:rPr lang="de-DE" b="1" dirty="0" smtClean="0">
                <a:latin typeface="Arial" pitchFamily="34" charset="0"/>
                <a:cs typeface="Arial" pitchFamily="34" charset="0"/>
              </a:rPr>
              <a:t>Standortbedingungen →Anpassungen</a:t>
            </a:r>
            <a:endParaRPr lang="de-DE" b="1" dirty="0">
              <a:latin typeface="Arial" pitchFamily="34" charset="0"/>
              <a:cs typeface="Arial" pitchFamily="34" charset="0"/>
            </a:endParaRPr>
          </a:p>
        </p:txBody>
      </p:sp>
      <p:sp>
        <p:nvSpPr>
          <p:cNvPr id="6" name="Textfeld 5"/>
          <p:cNvSpPr txBox="1"/>
          <p:nvPr/>
        </p:nvSpPr>
        <p:spPr>
          <a:xfrm>
            <a:off x="755576" y="4437112"/>
            <a:ext cx="6984776" cy="872034"/>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Starke Fröste im Winter → Hibernakeln (Überwinterungsknospen)</a:t>
            </a:r>
          </a:p>
          <a:p>
            <a:pPr>
              <a:lnSpc>
                <a:spcPct val="150000"/>
              </a:lnSpc>
            </a:pPr>
            <a:r>
              <a:rPr lang="de-DE" dirty="0" smtClean="0">
                <a:latin typeface="Arial" pitchFamily="34" charset="0"/>
                <a:cs typeface="Arial" pitchFamily="34" charset="0"/>
              </a:rPr>
              <a:t>                                        → Überwintern oft unter Wasser</a:t>
            </a:r>
            <a:endParaRPr lang="de-DE" dirty="0">
              <a:latin typeface="Arial" pitchFamily="34" charset="0"/>
              <a:cs typeface="Arial" pitchFamily="34" charset="0"/>
            </a:endParaRPr>
          </a:p>
        </p:txBody>
      </p:sp>
      <p:sp>
        <p:nvSpPr>
          <p:cNvPr id="7" name="Textfeld 6"/>
          <p:cNvSpPr txBox="1"/>
          <p:nvPr/>
        </p:nvSpPr>
        <p:spPr>
          <a:xfrm>
            <a:off x="8172400" y="6433591"/>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p>
            <a:pPr algn="l"/>
            <a:r>
              <a:rPr lang="de-DE" sz="2800" dirty="0" smtClean="0">
                <a:latin typeface="Arial" pitchFamily="34" charset="0"/>
                <a:cs typeface="Arial" pitchFamily="34" charset="0"/>
              </a:rPr>
              <a:t>4.1.2 Genereller Aufbau der Sonnentauarten</a:t>
            </a:r>
            <a:endParaRPr lang="de-DE" sz="2800" dirty="0">
              <a:latin typeface="Arial" pitchFamily="34" charset="0"/>
              <a:cs typeface="Arial" pitchFamily="34" charset="0"/>
            </a:endParaRPr>
          </a:p>
        </p:txBody>
      </p:sp>
      <p:pic>
        <p:nvPicPr>
          <p:cNvPr id="3" name="Grafik 2" descr="P5232288.JPG"/>
          <p:cNvPicPr>
            <a:picLocks noChangeAspect="1"/>
          </p:cNvPicPr>
          <p:nvPr/>
        </p:nvPicPr>
        <p:blipFill>
          <a:blip r:embed="rId2" cstate="print"/>
          <a:stretch>
            <a:fillRect/>
          </a:stretch>
        </p:blipFill>
        <p:spPr>
          <a:xfrm>
            <a:off x="4427984" y="1124744"/>
            <a:ext cx="2104526" cy="4314807"/>
          </a:xfrm>
          <a:prstGeom prst="rect">
            <a:avLst/>
          </a:prstGeom>
        </p:spPr>
      </p:pic>
      <p:pic>
        <p:nvPicPr>
          <p:cNvPr id="4" name="Grafik 3" descr="P6124324.JPG"/>
          <p:cNvPicPr>
            <a:picLocks noChangeAspect="1"/>
          </p:cNvPicPr>
          <p:nvPr/>
        </p:nvPicPr>
        <p:blipFill>
          <a:blip r:embed="rId3" cstate="print"/>
          <a:stretch>
            <a:fillRect/>
          </a:stretch>
        </p:blipFill>
        <p:spPr>
          <a:xfrm>
            <a:off x="827584" y="2924944"/>
            <a:ext cx="2483768" cy="1757189"/>
          </a:xfrm>
          <a:prstGeom prst="rect">
            <a:avLst/>
          </a:prstGeom>
        </p:spPr>
      </p:pic>
      <p:pic>
        <p:nvPicPr>
          <p:cNvPr id="5" name="Grafik 4" descr="P5232243.JPG"/>
          <p:cNvPicPr>
            <a:picLocks noChangeAspect="1"/>
          </p:cNvPicPr>
          <p:nvPr/>
        </p:nvPicPr>
        <p:blipFill>
          <a:blip r:embed="rId4" cstate="print"/>
          <a:stretch>
            <a:fillRect/>
          </a:stretch>
        </p:blipFill>
        <p:spPr>
          <a:xfrm>
            <a:off x="7092280" y="1268760"/>
            <a:ext cx="1554764" cy="2893042"/>
          </a:xfrm>
          <a:prstGeom prst="rect">
            <a:avLst/>
          </a:prstGeom>
        </p:spPr>
      </p:pic>
      <p:sp>
        <p:nvSpPr>
          <p:cNvPr id="6" name="Textfeld 5"/>
          <p:cNvSpPr txBox="1"/>
          <p:nvPr/>
        </p:nvSpPr>
        <p:spPr>
          <a:xfrm>
            <a:off x="6876256" y="4293096"/>
            <a:ext cx="2088232" cy="1107996"/>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Blüten:</a:t>
            </a:r>
          </a:p>
          <a:p>
            <a:r>
              <a:rPr lang="de-DE" sz="1600" dirty="0" smtClean="0">
                <a:latin typeface="Arial" pitchFamily="34" charset="0"/>
                <a:cs typeface="Arial" pitchFamily="34" charset="0"/>
              </a:rPr>
              <a:t>Eher unscheinbar</a:t>
            </a:r>
          </a:p>
          <a:p>
            <a:r>
              <a:rPr lang="de-DE" sz="1600" dirty="0" smtClean="0">
                <a:latin typeface="Arial" pitchFamily="34" charset="0"/>
                <a:cs typeface="Arial" pitchFamily="34" charset="0"/>
              </a:rPr>
              <a:t>in den Farben weiß und rosa</a:t>
            </a:r>
            <a:endParaRPr lang="de-DE" sz="1600" dirty="0">
              <a:latin typeface="Arial" pitchFamily="34" charset="0"/>
              <a:cs typeface="Arial" pitchFamily="34" charset="0"/>
            </a:endParaRPr>
          </a:p>
        </p:txBody>
      </p:sp>
      <p:sp>
        <p:nvSpPr>
          <p:cNvPr id="7" name="Textfeld 6"/>
          <p:cNvSpPr txBox="1"/>
          <p:nvPr/>
        </p:nvSpPr>
        <p:spPr>
          <a:xfrm>
            <a:off x="4211960" y="5661248"/>
            <a:ext cx="3024336" cy="861774"/>
          </a:xfrm>
          <a:prstGeom prst="rect">
            <a:avLst/>
          </a:prstGeom>
          <a:noFill/>
          <a:ln w="19050">
            <a:solidFill>
              <a:schemeClr val="tx1"/>
            </a:solidFill>
          </a:ln>
        </p:spPr>
        <p:txBody>
          <a:bodyPr wrap="square" rtlCol="0">
            <a:spAutoFit/>
          </a:bodyPr>
          <a:lstStyle/>
          <a:p>
            <a:r>
              <a:rPr lang="de-DE" sz="1600" b="1" dirty="0" smtClean="0">
                <a:latin typeface="Arial" pitchFamily="34" charset="0"/>
                <a:cs typeface="Arial" pitchFamily="34" charset="0"/>
              </a:rPr>
              <a:t>Blattformen:</a:t>
            </a:r>
          </a:p>
          <a:p>
            <a:r>
              <a:rPr lang="de-DE" sz="1600" dirty="0" smtClean="0">
                <a:latin typeface="Arial" pitchFamily="34" charset="0"/>
                <a:cs typeface="Arial" pitchFamily="34" charset="0"/>
              </a:rPr>
              <a:t>Vielgestaltig, aber meistens in Form einer Blattrosette </a:t>
            </a:r>
            <a:endParaRPr lang="de-DE" sz="1600" dirty="0">
              <a:latin typeface="Arial" pitchFamily="34" charset="0"/>
              <a:cs typeface="Arial" pitchFamily="34" charset="0"/>
            </a:endParaRPr>
          </a:p>
        </p:txBody>
      </p:sp>
      <p:sp>
        <p:nvSpPr>
          <p:cNvPr id="8" name="Textfeld 7"/>
          <p:cNvSpPr txBox="1"/>
          <p:nvPr/>
        </p:nvSpPr>
        <p:spPr>
          <a:xfrm>
            <a:off x="323528" y="1268760"/>
            <a:ext cx="3168352" cy="1354217"/>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Blütenstiel:</a:t>
            </a:r>
          </a:p>
          <a:p>
            <a:pPr>
              <a:buFont typeface="Arial" pitchFamily="34" charset="0"/>
              <a:buChar char="•"/>
            </a:pPr>
            <a:r>
              <a:rPr lang="de-DE" sz="1600" dirty="0" smtClean="0">
                <a:latin typeface="Arial" pitchFamily="34" charset="0"/>
                <a:cs typeface="Arial" pitchFamily="34" charset="0"/>
              </a:rPr>
              <a:t>Unbehaart</a:t>
            </a:r>
          </a:p>
          <a:p>
            <a:pPr>
              <a:buFont typeface="Arial" pitchFamily="34" charset="0"/>
              <a:buChar char="•"/>
            </a:pPr>
            <a:r>
              <a:rPr lang="de-DE" sz="1600" dirty="0" smtClean="0">
                <a:latin typeface="Arial" pitchFamily="34" charset="0"/>
                <a:cs typeface="Arial" pitchFamily="34" charset="0"/>
              </a:rPr>
              <a:t>Um ein vielfaches länger als  Fangblätter → keine Gefahr für Bestäuber</a:t>
            </a:r>
            <a:endParaRPr lang="de-DE" sz="1600" dirty="0">
              <a:latin typeface="Arial" pitchFamily="34" charset="0"/>
              <a:cs typeface="Arial" pitchFamily="34" charset="0"/>
            </a:endParaRPr>
          </a:p>
        </p:txBody>
      </p:sp>
      <p:sp>
        <p:nvSpPr>
          <p:cNvPr id="9" name="Textfeld 8"/>
          <p:cNvSpPr txBox="1"/>
          <p:nvPr/>
        </p:nvSpPr>
        <p:spPr>
          <a:xfrm>
            <a:off x="251520" y="4797152"/>
            <a:ext cx="3672408" cy="1384995"/>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Blätter mit tentakelförmigen Drüsenhaaren:</a:t>
            </a:r>
          </a:p>
          <a:p>
            <a:r>
              <a:rPr lang="de-DE" sz="1600" dirty="0" smtClean="0">
                <a:latin typeface="Arial" pitchFamily="34" charset="0"/>
                <a:cs typeface="Arial" pitchFamily="34" charset="0"/>
              </a:rPr>
              <a:t>Drüsen am Kopf der Drüsenhaare scheiden farblosen Flüssigkeitstropfen aus </a:t>
            </a:r>
            <a:endParaRPr lang="de-DE" sz="1600" dirty="0">
              <a:latin typeface="Arial" pitchFamily="34" charset="0"/>
              <a:cs typeface="Arial" pitchFamily="34" charset="0"/>
            </a:endParaRPr>
          </a:p>
        </p:txBody>
      </p:sp>
      <p:cxnSp>
        <p:nvCxnSpPr>
          <p:cNvPr id="11" name="Gerade Verbindung mit Pfeil 10"/>
          <p:cNvCxnSpPr/>
          <p:nvPr/>
        </p:nvCxnSpPr>
        <p:spPr>
          <a:xfrm>
            <a:off x="3491880" y="1628800"/>
            <a:ext cx="2592288" cy="9361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6300192" y="1916832"/>
            <a:ext cx="79208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Gerade Verbindung mit Pfeil 14"/>
          <p:cNvCxnSpPr/>
          <p:nvPr/>
        </p:nvCxnSpPr>
        <p:spPr>
          <a:xfrm flipH="1">
            <a:off x="6300192" y="1916832"/>
            <a:ext cx="792088" cy="12961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a:off x="3347864" y="3501008"/>
            <a:ext cx="1656184" cy="151216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8100392" y="6433591"/>
            <a:ext cx="864096" cy="307777"/>
          </a:xfrm>
          <a:prstGeom prst="rect">
            <a:avLst/>
          </a:prstGeom>
          <a:noFill/>
        </p:spPr>
        <p:txBody>
          <a:bodyPr wrap="square" rtlCol="0">
            <a:spAutoFit/>
          </a:bodyPr>
          <a:lstStyle/>
          <a:p>
            <a:r>
              <a:rPr lang="de-DE" sz="1400" dirty="0" smtClean="0">
                <a:latin typeface="Arial" pitchFamily="34" charset="0"/>
                <a:cs typeface="Arial" pitchFamily="34" charset="0"/>
                <a:hlinkClick r:id="rId5"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smtClean="0">
                <a:latin typeface="Arial" pitchFamily="34" charset="0"/>
                <a:cs typeface="Arial" pitchFamily="34" charset="0"/>
              </a:rPr>
              <a:t>4.1.3 Unterscheidungsmerkmale der</a:t>
            </a:r>
            <a:br>
              <a:rPr lang="de-DE" sz="2800" dirty="0" smtClean="0">
                <a:latin typeface="Arial" pitchFamily="34" charset="0"/>
                <a:cs typeface="Arial" pitchFamily="34" charset="0"/>
              </a:rPr>
            </a:br>
            <a:r>
              <a:rPr lang="de-DE" sz="2800" dirty="0" smtClean="0">
                <a:latin typeface="Arial" pitchFamily="34" charset="0"/>
                <a:cs typeface="Arial" pitchFamily="34" charset="0"/>
              </a:rPr>
              <a:t>         einheimischen Arten</a:t>
            </a:r>
            <a:endParaRPr lang="de-DE" sz="2800" dirty="0">
              <a:latin typeface="Arial" pitchFamily="34" charset="0"/>
              <a:cs typeface="Arial" pitchFamily="34" charset="0"/>
            </a:endParaRPr>
          </a:p>
        </p:txBody>
      </p:sp>
      <p:sp>
        <p:nvSpPr>
          <p:cNvPr id="3" name="Textfeld 2"/>
          <p:cNvSpPr txBox="1"/>
          <p:nvPr/>
        </p:nvSpPr>
        <p:spPr>
          <a:xfrm>
            <a:off x="683568" y="1556792"/>
            <a:ext cx="6984776" cy="369332"/>
          </a:xfrm>
          <a:prstGeom prst="rect">
            <a:avLst/>
          </a:prstGeom>
          <a:noFill/>
        </p:spPr>
        <p:txBody>
          <a:bodyPr wrap="square" rtlCol="0">
            <a:spAutoFit/>
          </a:bodyPr>
          <a:lstStyle/>
          <a:p>
            <a:r>
              <a:rPr lang="de-DE" dirty="0" smtClean="0">
                <a:latin typeface="Arial" pitchFamily="34" charset="0"/>
                <a:cs typeface="Arial" pitchFamily="34" charset="0"/>
              </a:rPr>
              <a:t>Größtes Differenzierungskriterium ist die Blattform:</a:t>
            </a:r>
          </a:p>
        </p:txBody>
      </p:sp>
      <p:graphicFrame>
        <p:nvGraphicFramePr>
          <p:cNvPr id="6" name="Tabelle 5"/>
          <p:cNvGraphicFramePr>
            <a:graphicFrameLocks noGrp="1"/>
          </p:cNvGraphicFramePr>
          <p:nvPr/>
        </p:nvGraphicFramePr>
        <p:xfrm>
          <a:off x="323528" y="2132856"/>
          <a:ext cx="8568952" cy="1491084"/>
        </p:xfrm>
        <a:graphic>
          <a:graphicData uri="http://schemas.openxmlformats.org/drawingml/2006/table">
            <a:tbl>
              <a:tblPr firstRow="1" bandRow="1">
                <a:tableStyleId>{1FECB4D8-DB02-4DC6-A0A2-4F2EBAE1DC90}</a:tableStyleId>
              </a:tblPr>
              <a:tblGrid>
                <a:gridCol w="1272616"/>
                <a:gridCol w="2318592"/>
                <a:gridCol w="2687035"/>
                <a:gridCol w="2290709"/>
              </a:tblGrid>
              <a:tr h="432048">
                <a:tc>
                  <a:txBody>
                    <a:bodyPr/>
                    <a:lstStyle/>
                    <a:p>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D.</a:t>
                      </a:r>
                      <a:r>
                        <a:rPr lang="de-DE" baseline="0" dirty="0" smtClean="0">
                          <a:solidFill>
                            <a:schemeClr val="tx1"/>
                          </a:solidFill>
                          <a:latin typeface="Arial" pitchFamily="34" charset="0"/>
                          <a:cs typeface="Arial" pitchFamily="34" charset="0"/>
                        </a:rPr>
                        <a:t> </a:t>
                      </a:r>
                      <a:r>
                        <a:rPr lang="de-DE" baseline="0" dirty="0" err="1" smtClean="0">
                          <a:solidFill>
                            <a:schemeClr val="tx1"/>
                          </a:solidFill>
                          <a:latin typeface="Arial" pitchFamily="34" charset="0"/>
                          <a:cs typeface="Arial" pitchFamily="34" charset="0"/>
                        </a:rPr>
                        <a:t>rotundifolia</a:t>
                      </a:r>
                      <a:endParaRPr lang="de-DE"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tx1"/>
                          </a:solidFill>
                          <a:latin typeface="Arial" pitchFamily="34" charset="0"/>
                          <a:cs typeface="Arial" pitchFamily="34" charset="0"/>
                        </a:rPr>
                        <a:t>D. </a:t>
                      </a:r>
                      <a:r>
                        <a:rPr lang="de-DE" dirty="0" err="1" smtClean="0">
                          <a:solidFill>
                            <a:schemeClr val="tx1"/>
                          </a:solidFill>
                          <a:latin typeface="Arial" pitchFamily="34" charset="0"/>
                          <a:cs typeface="Arial" pitchFamily="34" charset="0"/>
                        </a:rPr>
                        <a:t>intermedia</a:t>
                      </a:r>
                      <a:r>
                        <a:rPr lang="de-DE" dirty="0" smtClean="0">
                          <a:solidFill>
                            <a:schemeClr val="tx1"/>
                          </a:solidFill>
                          <a:latin typeface="Arial" pitchFamily="34" charset="0"/>
                          <a:cs typeface="Arial" pitchFamily="34" charset="0"/>
                        </a:rPr>
                        <a:t> </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D. </a:t>
                      </a:r>
                      <a:r>
                        <a:rPr lang="de-DE" dirty="0" err="1" smtClean="0">
                          <a:solidFill>
                            <a:schemeClr val="tx1"/>
                          </a:solidFill>
                          <a:latin typeface="Arial" pitchFamily="34" charset="0"/>
                          <a:cs typeface="Arial" pitchFamily="34" charset="0"/>
                        </a:rPr>
                        <a:t>anglica</a:t>
                      </a:r>
                      <a:endParaRPr lang="de-DE" dirty="0">
                        <a:solidFill>
                          <a:schemeClr val="tx1"/>
                        </a:solidFill>
                        <a:latin typeface="Arial" pitchFamily="34" charset="0"/>
                        <a:cs typeface="Arial" pitchFamily="34" charset="0"/>
                      </a:endParaRPr>
                    </a:p>
                  </a:txBody>
                  <a:tcPr/>
                </a:tc>
              </a:tr>
              <a:tr h="418956">
                <a:tc>
                  <a:txBody>
                    <a:bodyPr/>
                    <a:lstStyle/>
                    <a:p>
                      <a:r>
                        <a:rPr lang="de-DE" dirty="0" smtClean="0"/>
                        <a:t>Blattform</a:t>
                      </a:r>
                      <a:endParaRPr lang="de-DE" dirty="0"/>
                    </a:p>
                  </a:txBody>
                  <a:tcPr/>
                </a:tc>
                <a:tc>
                  <a:txBody>
                    <a:bodyPr/>
                    <a:lstStyle/>
                    <a:p>
                      <a:r>
                        <a:rPr lang="de-DE" sz="1600" dirty="0" smtClean="0">
                          <a:latin typeface="Arial" pitchFamily="34" charset="0"/>
                          <a:cs typeface="Arial" pitchFamily="34" charset="0"/>
                        </a:rPr>
                        <a:t>rundlich</a:t>
                      </a:r>
                      <a:endParaRPr lang="de-DE" sz="1600" dirty="0">
                        <a:latin typeface="Arial" pitchFamily="34" charset="0"/>
                        <a:cs typeface="Arial" pitchFamily="34" charset="0"/>
                      </a:endParaRPr>
                    </a:p>
                  </a:txBody>
                  <a:tcPr/>
                </a:tc>
                <a:tc>
                  <a:txBody>
                    <a:bodyPr/>
                    <a:lstStyle/>
                    <a:p>
                      <a:r>
                        <a:rPr lang="de-DE" dirty="0" smtClean="0"/>
                        <a:t>Stumpf, verkehrt</a:t>
                      </a:r>
                      <a:r>
                        <a:rPr lang="de-DE" baseline="0" dirty="0" smtClean="0"/>
                        <a:t> eiförmig</a:t>
                      </a:r>
                      <a:endParaRPr lang="de-DE" dirty="0"/>
                    </a:p>
                  </a:txBody>
                  <a:tcPr/>
                </a:tc>
                <a:tc>
                  <a:txBody>
                    <a:bodyPr/>
                    <a:lstStyle/>
                    <a:p>
                      <a:r>
                        <a:rPr lang="de-DE" dirty="0" smtClean="0"/>
                        <a:t>Schmal</a:t>
                      </a:r>
                      <a:r>
                        <a:rPr lang="de-DE" baseline="0" dirty="0" smtClean="0"/>
                        <a:t>, keilförmig</a:t>
                      </a:r>
                      <a:endParaRPr lang="de-DE" dirty="0"/>
                    </a:p>
                  </a:txBody>
                  <a:tcPr/>
                </a:tc>
              </a:tr>
              <a:tr h="418956">
                <a:tc>
                  <a:txBody>
                    <a:bodyPr/>
                    <a:lstStyle/>
                    <a:p>
                      <a:r>
                        <a:rPr lang="de-DE" dirty="0" smtClean="0"/>
                        <a:t>Blattbreite</a:t>
                      </a:r>
                    </a:p>
                    <a:p>
                      <a:r>
                        <a:rPr lang="de-DE" dirty="0" smtClean="0"/>
                        <a:t>Blattlänge</a:t>
                      </a:r>
                      <a:endParaRPr lang="de-DE" dirty="0"/>
                    </a:p>
                  </a:txBody>
                  <a:tcPr/>
                </a:tc>
                <a:tc>
                  <a:txBody>
                    <a:bodyPr/>
                    <a:lstStyle/>
                    <a:p>
                      <a:r>
                        <a:rPr lang="de-DE" sz="1600" dirty="0" smtClean="0">
                          <a:latin typeface="Arial" pitchFamily="34" charset="0"/>
                          <a:cs typeface="Arial" pitchFamily="34" charset="0"/>
                        </a:rPr>
                        <a:t>0,5-1 cm</a:t>
                      </a:r>
                    </a:p>
                    <a:p>
                      <a:r>
                        <a:rPr lang="de-DE" sz="1600" dirty="0" smtClean="0">
                          <a:latin typeface="Arial" pitchFamily="34" charset="0"/>
                          <a:cs typeface="Arial" pitchFamily="34" charset="0"/>
                        </a:rPr>
                        <a:t>0,5-1 cm</a:t>
                      </a:r>
                      <a:endParaRPr lang="de-DE" sz="1600" dirty="0">
                        <a:latin typeface="Arial" pitchFamily="34" charset="0"/>
                        <a:cs typeface="Arial" pitchFamily="34" charset="0"/>
                      </a:endParaRPr>
                    </a:p>
                  </a:txBody>
                  <a:tcPr/>
                </a:tc>
                <a:tc>
                  <a:txBody>
                    <a:bodyPr/>
                    <a:lstStyle/>
                    <a:p>
                      <a:r>
                        <a:rPr lang="de-DE" dirty="0" smtClean="0"/>
                        <a:t>2-4 mm</a:t>
                      </a:r>
                    </a:p>
                    <a:p>
                      <a:r>
                        <a:rPr lang="de-DE" dirty="0" smtClean="0"/>
                        <a:t>0,5-1</a:t>
                      </a:r>
                      <a:r>
                        <a:rPr lang="de-DE" baseline="0" dirty="0" smtClean="0"/>
                        <a:t> cm</a:t>
                      </a:r>
                      <a:endParaRPr lang="de-DE" dirty="0"/>
                    </a:p>
                  </a:txBody>
                  <a:tcPr/>
                </a:tc>
                <a:tc>
                  <a:txBody>
                    <a:bodyPr/>
                    <a:lstStyle/>
                    <a:p>
                      <a:r>
                        <a:rPr lang="de-DE" dirty="0" smtClean="0"/>
                        <a:t>2-5 mm</a:t>
                      </a:r>
                    </a:p>
                    <a:p>
                      <a:r>
                        <a:rPr lang="de-DE" dirty="0" smtClean="0"/>
                        <a:t>1-3</a:t>
                      </a:r>
                      <a:r>
                        <a:rPr lang="de-DE" baseline="0" dirty="0" smtClean="0"/>
                        <a:t> cm</a:t>
                      </a:r>
                      <a:endParaRPr lang="de-DE" dirty="0"/>
                    </a:p>
                  </a:txBody>
                  <a:tcPr/>
                </a:tc>
              </a:tr>
            </a:tbl>
          </a:graphicData>
        </a:graphic>
      </p:graphicFrame>
      <p:pic>
        <p:nvPicPr>
          <p:cNvPr id="7" name="Grafik 6" descr="moor 227.JPG"/>
          <p:cNvPicPr>
            <a:picLocks noChangeAspect="1"/>
          </p:cNvPicPr>
          <p:nvPr/>
        </p:nvPicPr>
        <p:blipFill>
          <a:blip r:embed="rId2" cstate="print"/>
          <a:stretch>
            <a:fillRect/>
          </a:stretch>
        </p:blipFill>
        <p:spPr>
          <a:xfrm>
            <a:off x="3275856" y="4365104"/>
            <a:ext cx="1799310" cy="2276872"/>
          </a:xfrm>
          <a:prstGeom prst="rect">
            <a:avLst/>
          </a:prstGeom>
        </p:spPr>
      </p:pic>
      <p:pic>
        <p:nvPicPr>
          <p:cNvPr id="8" name="Grafik 7" descr="moor 117.JPG"/>
          <p:cNvPicPr>
            <a:picLocks noChangeAspect="1"/>
          </p:cNvPicPr>
          <p:nvPr/>
        </p:nvPicPr>
        <p:blipFill>
          <a:blip r:embed="rId3" cstate="print"/>
          <a:stretch>
            <a:fillRect/>
          </a:stretch>
        </p:blipFill>
        <p:spPr>
          <a:xfrm>
            <a:off x="5364088" y="4365104"/>
            <a:ext cx="1095388" cy="2276872"/>
          </a:xfrm>
          <a:prstGeom prst="rect">
            <a:avLst/>
          </a:prstGeom>
        </p:spPr>
      </p:pic>
      <p:sp>
        <p:nvSpPr>
          <p:cNvPr id="9" name="Textfeld 8"/>
          <p:cNvSpPr txBox="1"/>
          <p:nvPr/>
        </p:nvSpPr>
        <p:spPr>
          <a:xfrm>
            <a:off x="3059832" y="3933056"/>
            <a:ext cx="3312368" cy="338554"/>
          </a:xfrm>
          <a:prstGeom prst="rect">
            <a:avLst/>
          </a:prstGeom>
          <a:noFill/>
        </p:spPr>
        <p:txBody>
          <a:bodyPr wrap="square" rtlCol="0">
            <a:spAutoFit/>
          </a:bodyPr>
          <a:lstStyle/>
          <a:p>
            <a:pPr algn="ctr"/>
            <a:r>
              <a:rPr lang="de-DE" sz="1600" u="sng" dirty="0" smtClean="0">
                <a:latin typeface="Arial" pitchFamily="34" charset="0"/>
                <a:cs typeface="Arial" pitchFamily="34" charset="0"/>
              </a:rPr>
              <a:t>Blattformen im Vergleich</a:t>
            </a:r>
            <a:r>
              <a:rPr lang="de-DE" sz="1600" dirty="0" smtClean="0">
                <a:latin typeface="Arial" pitchFamily="34" charset="0"/>
                <a:cs typeface="Arial" pitchFamily="34" charset="0"/>
              </a:rPr>
              <a:t>:</a:t>
            </a:r>
            <a:endParaRPr lang="de-DE" sz="1600" dirty="0">
              <a:latin typeface="Arial" pitchFamily="34" charset="0"/>
              <a:cs typeface="Arial" pitchFamily="34" charset="0"/>
            </a:endParaRPr>
          </a:p>
        </p:txBody>
      </p:sp>
      <p:sp>
        <p:nvSpPr>
          <p:cNvPr id="10" name="Textfeld 9"/>
          <p:cNvSpPr txBox="1"/>
          <p:nvPr/>
        </p:nvSpPr>
        <p:spPr>
          <a:xfrm>
            <a:off x="1763688" y="4941168"/>
            <a:ext cx="1368152" cy="584775"/>
          </a:xfrm>
          <a:prstGeom prst="rect">
            <a:avLst/>
          </a:prstGeom>
          <a:noFill/>
        </p:spPr>
        <p:txBody>
          <a:bodyPr wrap="square" rtlCol="0">
            <a:spAutoFit/>
          </a:bodyPr>
          <a:lstStyle/>
          <a:p>
            <a:r>
              <a:rPr lang="de-DE" sz="1600" dirty="0" err="1" smtClean="0">
                <a:latin typeface="Arial" pitchFamily="34" charset="0"/>
                <a:cs typeface="Arial" pitchFamily="34" charset="0"/>
              </a:rPr>
              <a:t>Drosera</a:t>
            </a:r>
            <a:r>
              <a:rPr lang="de-DE" sz="1600" dirty="0" smtClean="0">
                <a:latin typeface="Arial" pitchFamily="34" charset="0"/>
                <a:cs typeface="Arial" pitchFamily="34" charset="0"/>
              </a:rPr>
              <a:t> </a:t>
            </a:r>
            <a:r>
              <a:rPr lang="de-DE" sz="1600" dirty="0" err="1" smtClean="0">
                <a:latin typeface="Arial" pitchFamily="34" charset="0"/>
                <a:cs typeface="Arial" pitchFamily="34" charset="0"/>
              </a:rPr>
              <a:t>rotundifolia</a:t>
            </a:r>
            <a:endParaRPr lang="de-DE" sz="1600" dirty="0">
              <a:latin typeface="Arial" pitchFamily="34" charset="0"/>
              <a:cs typeface="Arial" pitchFamily="34" charset="0"/>
            </a:endParaRPr>
          </a:p>
        </p:txBody>
      </p:sp>
      <p:sp>
        <p:nvSpPr>
          <p:cNvPr id="11" name="Textfeld 10"/>
          <p:cNvSpPr txBox="1"/>
          <p:nvPr/>
        </p:nvSpPr>
        <p:spPr>
          <a:xfrm>
            <a:off x="6516216" y="4941168"/>
            <a:ext cx="1080120" cy="584775"/>
          </a:xfrm>
          <a:prstGeom prst="rect">
            <a:avLst/>
          </a:prstGeom>
          <a:noFill/>
        </p:spPr>
        <p:txBody>
          <a:bodyPr wrap="square" rtlCol="0">
            <a:spAutoFit/>
          </a:bodyPr>
          <a:lstStyle/>
          <a:p>
            <a:r>
              <a:rPr lang="de-DE" sz="1600" dirty="0" err="1" smtClean="0">
                <a:latin typeface="Arial" pitchFamily="34" charset="0"/>
                <a:cs typeface="Arial" pitchFamily="34" charset="0"/>
              </a:rPr>
              <a:t>Drosera</a:t>
            </a:r>
            <a:endParaRPr lang="de-DE" sz="1600" dirty="0" smtClean="0">
              <a:latin typeface="Arial" pitchFamily="34" charset="0"/>
              <a:cs typeface="Arial" pitchFamily="34" charset="0"/>
            </a:endParaRPr>
          </a:p>
          <a:p>
            <a:r>
              <a:rPr lang="de-DE" sz="1600" dirty="0" err="1" smtClean="0">
                <a:latin typeface="Arial" pitchFamily="34" charset="0"/>
                <a:cs typeface="Arial" pitchFamily="34" charset="0"/>
              </a:rPr>
              <a:t>anglica</a:t>
            </a:r>
            <a:endParaRPr lang="de-DE" sz="1600" dirty="0">
              <a:latin typeface="Arial" pitchFamily="34" charset="0"/>
              <a:cs typeface="Arial" pitchFamily="34" charset="0"/>
            </a:endParaRPr>
          </a:p>
        </p:txBody>
      </p:sp>
      <p:sp>
        <p:nvSpPr>
          <p:cNvPr id="12" name="Textfeld 11"/>
          <p:cNvSpPr txBox="1"/>
          <p:nvPr/>
        </p:nvSpPr>
        <p:spPr>
          <a:xfrm>
            <a:off x="8172400" y="6433591"/>
            <a:ext cx="792088"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900" dirty="0" smtClean="0">
                <a:latin typeface="Arial" pitchFamily="34" charset="0"/>
                <a:cs typeface="Arial" pitchFamily="34" charset="0"/>
              </a:rPr>
              <a:t>4.2 Das Fettkraut mit seinen zwei einheimischen</a:t>
            </a:r>
            <a:br>
              <a:rPr lang="de-DE" sz="2900" dirty="0" smtClean="0">
                <a:latin typeface="Arial" pitchFamily="34" charset="0"/>
                <a:cs typeface="Arial" pitchFamily="34" charset="0"/>
              </a:rPr>
            </a:br>
            <a:r>
              <a:rPr lang="de-DE" sz="2900" dirty="0" smtClean="0">
                <a:latin typeface="Arial" pitchFamily="34" charset="0"/>
                <a:cs typeface="Arial" pitchFamily="34" charset="0"/>
              </a:rPr>
              <a:t>      Arten</a:t>
            </a:r>
            <a:endParaRPr lang="de-DE" sz="2900" dirty="0">
              <a:latin typeface="Arial" pitchFamily="34" charset="0"/>
              <a:cs typeface="Arial" pitchFamily="34" charset="0"/>
            </a:endParaRPr>
          </a:p>
        </p:txBody>
      </p:sp>
      <p:sp>
        <p:nvSpPr>
          <p:cNvPr id="3" name="Textfeld 2"/>
          <p:cNvSpPr txBox="1"/>
          <p:nvPr/>
        </p:nvSpPr>
        <p:spPr>
          <a:xfrm>
            <a:off x="683568" y="1700809"/>
            <a:ext cx="7488832" cy="1754326"/>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Gattung: </a:t>
            </a:r>
            <a:r>
              <a:rPr lang="de-DE" dirty="0" err="1" smtClean="0">
                <a:latin typeface="Arial" pitchFamily="34" charset="0"/>
                <a:cs typeface="Arial" pitchFamily="34" charset="0"/>
              </a:rPr>
              <a:t>Pinguicula</a:t>
            </a:r>
            <a:endParaRPr lang="de-DE" dirty="0" smtClean="0">
              <a:latin typeface="Arial" pitchFamily="34" charset="0"/>
              <a:cs typeface="Arial" pitchFamily="34" charset="0"/>
            </a:endParaRPr>
          </a:p>
          <a:p>
            <a:pPr>
              <a:lnSpc>
                <a:spcPct val="150000"/>
              </a:lnSpc>
              <a:buFont typeface="Arial" pitchFamily="34" charset="0"/>
              <a:buChar char="•"/>
            </a:pPr>
            <a:r>
              <a:rPr lang="de-DE" dirty="0" smtClean="0">
                <a:latin typeface="Arial" pitchFamily="34" charset="0"/>
                <a:cs typeface="Arial" pitchFamily="34" charset="0"/>
              </a:rPr>
              <a:t>Familie: Wasserschlauchgewächse (</a:t>
            </a:r>
            <a:r>
              <a:rPr lang="de-DE" dirty="0" err="1" smtClean="0">
                <a:latin typeface="Arial" pitchFamily="34" charset="0"/>
                <a:cs typeface="Arial" pitchFamily="34" charset="0"/>
              </a:rPr>
              <a:t>Lentibulariaceae</a:t>
            </a:r>
            <a:r>
              <a:rPr lang="de-DE" dirty="0" smtClean="0">
                <a:latin typeface="Arial" pitchFamily="34" charset="0"/>
                <a:cs typeface="Arial" pitchFamily="34" charset="0"/>
              </a:rPr>
              <a:t>)</a:t>
            </a:r>
          </a:p>
          <a:p>
            <a:pPr>
              <a:lnSpc>
                <a:spcPct val="150000"/>
              </a:lnSpc>
              <a:buFont typeface="Arial" pitchFamily="34" charset="0"/>
              <a:buChar char="•"/>
            </a:pPr>
            <a:r>
              <a:rPr lang="de-DE" dirty="0" smtClean="0">
                <a:latin typeface="Arial" pitchFamily="34" charset="0"/>
                <a:cs typeface="Arial" pitchFamily="34" charset="0"/>
              </a:rPr>
              <a:t>Einheimische Arten: P. </a:t>
            </a:r>
            <a:r>
              <a:rPr lang="de-DE" dirty="0" err="1" smtClean="0">
                <a:latin typeface="Arial" pitchFamily="34" charset="0"/>
                <a:cs typeface="Arial" pitchFamily="34" charset="0"/>
              </a:rPr>
              <a:t>alpina</a:t>
            </a:r>
            <a:r>
              <a:rPr lang="de-DE" dirty="0" smtClean="0">
                <a:latin typeface="Arial" pitchFamily="34" charset="0"/>
                <a:cs typeface="Arial" pitchFamily="34" charset="0"/>
              </a:rPr>
              <a:t> (Alpenfettkraut)</a:t>
            </a:r>
          </a:p>
          <a:p>
            <a:pPr>
              <a:lnSpc>
                <a:spcPct val="150000"/>
              </a:lnSpc>
            </a:pPr>
            <a:r>
              <a:rPr lang="de-DE" dirty="0" smtClean="0">
                <a:latin typeface="Arial" pitchFamily="34" charset="0"/>
                <a:cs typeface="Arial" pitchFamily="34" charset="0"/>
              </a:rPr>
              <a:t>                                  P. </a:t>
            </a:r>
            <a:r>
              <a:rPr lang="de-DE" dirty="0" err="1" smtClean="0">
                <a:latin typeface="Arial" pitchFamily="34" charset="0"/>
                <a:cs typeface="Arial" pitchFamily="34" charset="0"/>
              </a:rPr>
              <a:t>vulgaris</a:t>
            </a:r>
            <a:r>
              <a:rPr lang="de-DE" dirty="0" smtClean="0">
                <a:latin typeface="Arial" pitchFamily="34" charset="0"/>
                <a:cs typeface="Arial" pitchFamily="34" charset="0"/>
              </a:rPr>
              <a:t> (gewöhnliches/echtes/blaues Fettkraut)</a:t>
            </a:r>
          </a:p>
        </p:txBody>
      </p:sp>
      <p:sp>
        <p:nvSpPr>
          <p:cNvPr id="4" name="Textfeld 3"/>
          <p:cNvSpPr txBox="1"/>
          <p:nvPr/>
        </p:nvSpPr>
        <p:spPr>
          <a:xfrm>
            <a:off x="395536" y="3933056"/>
            <a:ext cx="8496944"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4.2.1 Vorkommen und Anpassungen an die Standortbedingungen</a:t>
            </a:r>
            <a:endParaRPr lang="de-DE" sz="2000" dirty="0">
              <a:latin typeface="Arial" pitchFamily="34" charset="0"/>
              <a:cs typeface="Arial" pitchFamily="34" charset="0"/>
            </a:endParaRPr>
          </a:p>
        </p:txBody>
      </p:sp>
      <p:sp>
        <p:nvSpPr>
          <p:cNvPr id="5" name="Textfeld 4"/>
          <p:cNvSpPr txBox="1"/>
          <p:nvPr/>
        </p:nvSpPr>
        <p:spPr>
          <a:xfrm>
            <a:off x="827584" y="4725144"/>
            <a:ext cx="7632848"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4.2.2 Genereller Aufbau der Fettkrautarten</a:t>
            </a:r>
            <a:endParaRPr lang="de-DE" sz="2000" dirty="0">
              <a:latin typeface="Arial" pitchFamily="34" charset="0"/>
              <a:cs typeface="Arial" pitchFamily="34" charset="0"/>
            </a:endParaRPr>
          </a:p>
        </p:txBody>
      </p:sp>
      <p:sp>
        <p:nvSpPr>
          <p:cNvPr id="6" name="Textfeld 5"/>
          <p:cNvSpPr txBox="1"/>
          <p:nvPr/>
        </p:nvSpPr>
        <p:spPr>
          <a:xfrm>
            <a:off x="179512" y="5445224"/>
            <a:ext cx="8784976" cy="707886"/>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4" action="ppaction://hlinksldjump"/>
              </a:rPr>
              <a:t>4.2.3 Erkennungsmerkmale der einheimischen Arten und deren</a:t>
            </a:r>
          </a:p>
          <a:p>
            <a:pPr algn="ctr"/>
            <a:r>
              <a:rPr lang="de-DE" sz="2000" dirty="0" smtClean="0">
                <a:latin typeface="Arial" pitchFamily="34" charset="0"/>
                <a:cs typeface="Arial" pitchFamily="34" charset="0"/>
                <a:hlinkClick r:id="rId4" action="ppaction://hlinksldjump"/>
              </a:rPr>
              <a:t>Unterscheidungskriterien</a:t>
            </a:r>
            <a:endParaRPr lang="de-DE" sz="2000" dirty="0">
              <a:latin typeface="Arial" pitchFamily="34" charset="0"/>
              <a:cs typeface="Arial" pitchFamily="34" charset="0"/>
            </a:endParaRPr>
          </a:p>
        </p:txBody>
      </p:sp>
      <p:sp>
        <p:nvSpPr>
          <p:cNvPr id="7" name="Textfeld 6"/>
          <p:cNvSpPr txBox="1"/>
          <p:nvPr/>
        </p:nvSpPr>
        <p:spPr>
          <a:xfrm>
            <a:off x="8028384" y="6433591"/>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5"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smtClean="0">
                <a:latin typeface="Arial" pitchFamily="34" charset="0"/>
                <a:cs typeface="Arial" pitchFamily="34" charset="0"/>
              </a:rPr>
              <a:t>4.2.1 Vorkommen und Anpassungen an die </a:t>
            </a:r>
            <a:br>
              <a:rPr lang="de-DE" sz="2800" dirty="0" smtClean="0">
                <a:latin typeface="Arial" pitchFamily="34" charset="0"/>
                <a:cs typeface="Arial" pitchFamily="34" charset="0"/>
              </a:rPr>
            </a:br>
            <a:r>
              <a:rPr lang="de-DE" sz="2800" dirty="0" smtClean="0">
                <a:latin typeface="Arial" pitchFamily="34" charset="0"/>
                <a:cs typeface="Arial" pitchFamily="34" charset="0"/>
              </a:rPr>
              <a:t>         Standortbedingungen</a:t>
            </a:r>
            <a:endParaRPr lang="de-DE" sz="2800" dirty="0">
              <a:latin typeface="Arial" pitchFamily="34" charset="0"/>
              <a:cs typeface="Arial" pitchFamily="34" charset="0"/>
            </a:endParaRPr>
          </a:p>
        </p:txBody>
      </p:sp>
      <p:sp>
        <p:nvSpPr>
          <p:cNvPr id="3" name="Textfeld 2"/>
          <p:cNvSpPr txBox="1"/>
          <p:nvPr/>
        </p:nvSpPr>
        <p:spPr>
          <a:xfrm>
            <a:off x="611560" y="1556792"/>
            <a:ext cx="3168352" cy="369332"/>
          </a:xfrm>
          <a:prstGeom prst="rect">
            <a:avLst/>
          </a:prstGeom>
          <a:noFill/>
        </p:spPr>
        <p:txBody>
          <a:bodyPr wrap="square" rtlCol="0">
            <a:spAutoFit/>
          </a:bodyPr>
          <a:lstStyle/>
          <a:p>
            <a:r>
              <a:rPr lang="de-DE" b="1" dirty="0" smtClean="0">
                <a:latin typeface="Arial" pitchFamily="34" charset="0"/>
                <a:cs typeface="Arial" pitchFamily="34" charset="0"/>
              </a:rPr>
              <a:t>Vorkommen:</a:t>
            </a:r>
          </a:p>
        </p:txBody>
      </p:sp>
      <p:sp>
        <p:nvSpPr>
          <p:cNvPr id="5" name="Textfeld 4"/>
          <p:cNvSpPr txBox="1"/>
          <p:nvPr/>
        </p:nvSpPr>
        <p:spPr>
          <a:xfrm>
            <a:off x="971600" y="1988840"/>
            <a:ext cx="5904656" cy="872034"/>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Fast überall vertreten → gute Anpassungsfähigkeit</a:t>
            </a:r>
          </a:p>
          <a:p>
            <a:pPr>
              <a:lnSpc>
                <a:spcPct val="150000"/>
              </a:lnSpc>
              <a:buFont typeface="Arial" pitchFamily="34" charset="0"/>
              <a:buChar char="•"/>
            </a:pPr>
            <a:r>
              <a:rPr lang="de-DE" dirty="0" smtClean="0">
                <a:latin typeface="Arial" pitchFamily="34" charset="0"/>
                <a:cs typeface="Arial" pitchFamily="34" charset="0"/>
              </a:rPr>
              <a:t>Fettkräuter für Alpenbesiedlung bekannt</a:t>
            </a:r>
          </a:p>
        </p:txBody>
      </p:sp>
      <p:graphicFrame>
        <p:nvGraphicFramePr>
          <p:cNvPr id="6" name="Tabelle 5"/>
          <p:cNvGraphicFramePr>
            <a:graphicFrameLocks noGrp="1"/>
          </p:cNvGraphicFramePr>
          <p:nvPr/>
        </p:nvGraphicFramePr>
        <p:xfrm>
          <a:off x="1331640" y="2996952"/>
          <a:ext cx="6096000" cy="1437640"/>
        </p:xfrm>
        <a:graphic>
          <a:graphicData uri="http://schemas.openxmlformats.org/drawingml/2006/table">
            <a:tbl>
              <a:tblPr firstRow="1" bandRow="1">
                <a:tableStyleId>{1FECB4D8-DB02-4DC6-A0A2-4F2EBAE1DC90}</a:tableStyleId>
              </a:tblPr>
              <a:tblGrid>
                <a:gridCol w="3048000"/>
                <a:gridCol w="3048000"/>
              </a:tblGrid>
              <a:tr h="370840">
                <a:tc>
                  <a:txBody>
                    <a:bodyPr/>
                    <a:lstStyle/>
                    <a:p>
                      <a:r>
                        <a:rPr lang="de-DE" dirty="0" smtClean="0">
                          <a:solidFill>
                            <a:schemeClr val="tx1"/>
                          </a:solidFill>
                          <a:latin typeface="Arial" pitchFamily="34" charset="0"/>
                          <a:cs typeface="Arial" pitchFamily="34" charset="0"/>
                        </a:rPr>
                        <a:t>P. </a:t>
                      </a:r>
                      <a:r>
                        <a:rPr lang="de-DE" dirty="0" err="1" smtClean="0">
                          <a:solidFill>
                            <a:schemeClr val="tx1"/>
                          </a:solidFill>
                          <a:latin typeface="Arial" pitchFamily="34" charset="0"/>
                          <a:cs typeface="Arial" pitchFamily="34" charset="0"/>
                        </a:rPr>
                        <a:t>vulgaris</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P.</a:t>
                      </a:r>
                      <a:r>
                        <a:rPr lang="de-DE" baseline="0" dirty="0" smtClean="0">
                          <a:solidFill>
                            <a:schemeClr val="tx1"/>
                          </a:solidFill>
                          <a:latin typeface="Arial" pitchFamily="34" charset="0"/>
                          <a:cs typeface="Arial" pitchFamily="34" charset="0"/>
                        </a:rPr>
                        <a:t> </a:t>
                      </a:r>
                      <a:r>
                        <a:rPr lang="de-DE" baseline="0" dirty="0" err="1" smtClean="0">
                          <a:solidFill>
                            <a:schemeClr val="tx1"/>
                          </a:solidFill>
                          <a:latin typeface="Arial" pitchFamily="34" charset="0"/>
                          <a:cs typeface="Arial" pitchFamily="34" charset="0"/>
                        </a:rPr>
                        <a:t>alpina</a:t>
                      </a:r>
                      <a:endParaRPr lang="de-DE" dirty="0">
                        <a:solidFill>
                          <a:schemeClr val="tx1"/>
                        </a:solidFill>
                        <a:latin typeface="Arial" pitchFamily="34" charset="0"/>
                        <a:cs typeface="Arial" pitchFamily="34" charset="0"/>
                      </a:endParaRPr>
                    </a:p>
                  </a:txBody>
                  <a:tcPr/>
                </a:tc>
              </a:tr>
              <a:tr h="370840">
                <a:tc>
                  <a:txBody>
                    <a:bodyPr/>
                    <a:lstStyle/>
                    <a:p>
                      <a:r>
                        <a:rPr lang="de-DE" sz="1600" dirty="0" smtClean="0">
                          <a:latin typeface="Arial" pitchFamily="34" charset="0"/>
                          <a:cs typeface="Arial" pitchFamily="34" charset="0"/>
                        </a:rPr>
                        <a:t>Feuchte Böden von der Ebene</a:t>
                      </a:r>
                      <a:r>
                        <a:rPr lang="de-DE" sz="1600" baseline="0" dirty="0" smtClean="0">
                          <a:latin typeface="Arial" pitchFamily="34" charset="0"/>
                          <a:cs typeface="Arial" pitchFamily="34" charset="0"/>
                        </a:rPr>
                        <a:t> bis 2000 m</a:t>
                      </a:r>
                    </a:p>
                    <a:p>
                      <a:r>
                        <a:rPr lang="de-DE" sz="1600" baseline="0" dirty="0" smtClean="0">
                          <a:latin typeface="Arial" pitchFamily="34" charset="0"/>
                          <a:cs typeface="Arial" pitchFamily="34" charset="0"/>
                        </a:rPr>
                        <a:t>Quell- und Flachmoore</a:t>
                      </a:r>
                    </a:p>
                    <a:p>
                      <a:r>
                        <a:rPr lang="de-DE" sz="1600" baseline="0" dirty="0" smtClean="0">
                          <a:latin typeface="Arial" pitchFamily="34" charset="0"/>
                          <a:cs typeface="Arial" pitchFamily="34" charset="0"/>
                        </a:rPr>
                        <a:t>Saure Hochmoore</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Feuchte, bemooste</a:t>
                      </a:r>
                      <a:r>
                        <a:rPr lang="de-DE" sz="1600" baseline="0" dirty="0" smtClean="0">
                          <a:latin typeface="Arial" pitchFamily="34" charset="0"/>
                          <a:cs typeface="Arial" pitchFamily="34" charset="0"/>
                        </a:rPr>
                        <a:t> Felsen von der Ebene bis zu 2700 m</a:t>
                      </a:r>
                    </a:p>
                    <a:p>
                      <a:r>
                        <a:rPr lang="de-DE" sz="1600" baseline="0" dirty="0" smtClean="0">
                          <a:latin typeface="Arial" pitchFamily="34" charset="0"/>
                          <a:cs typeface="Arial" pitchFamily="34" charset="0"/>
                        </a:rPr>
                        <a:t>Quellfluren und Flachmoore</a:t>
                      </a:r>
                      <a:endParaRPr lang="de-DE" sz="1600" dirty="0">
                        <a:latin typeface="Arial" pitchFamily="34" charset="0"/>
                        <a:cs typeface="Arial" pitchFamily="34" charset="0"/>
                      </a:endParaRPr>
                    </a:p>
                  </a:txBody>
                  <a:tcPr/>
                </a:tc>
              </a:tr>
            </a:tbl>
          </a:graphicData>
        </a:graphic>
      </p:graphicFrame>
      <p:sp>
        <p:nvSpPr>
          <p:cNvPr id="7" name="Textfeld 6"/>
          <p:cNvSpPr txBox="1"/>
          <p:nvPr/>
        </p:nvSpPr>
        <p:spPr>
          <a:xfrm>
            <a:off x="683568" y="4869160"/>
            <a:ext cx="5904656" cy="369332"/>
          </a:xfrm>
          <a:prstGeom prst="rect">
            <a:avLst/>
          </a:prstGeom>
          <a:noFill/>
        </p:spPr>
        <p:txBody>
          <a:bodyPr wrap="square" rtlCol="0">
            <a:spAutoFit/>
          </a:bodyPr>
          <a:lstStyle/>
          <a:p>
            <a:r>
              <a:rPr lang="de-DE" b="1" dirty="0" smtClean="0">
                <a:latin typeface="Arial" pitchFamily="34" charset="0"/>
                <a:cs typeface="Arial" pitchFamily="34" charset="0"/>
              </a:rPr>
              <a:t>Standortbedingungen → Anpassungen:</a:t>
            </a:r>
            <a:endParaRPr lang="de-DE" b="1" dirty="0">
              <a:latin typeface="Arial" pitchFamily="34" charset="0"/>
              <a:cs typeface="Arial" pitchFamily="34" charset="0"/>
            </a:endParaRPr>
          </a:p>
        </p:txBody>
      </p:sp>
      <p:sp>
        <p:nvSpPr>
          <p:cNvPr id="8" name="Textfeld 7"/>
          <p:cNvSpPr txBox="1"/>
          <p:nvPr/>
        </p:nvSpPr>
        <p:spPr>
          <a:xfrm>
            <a:off x="971600" y="5229200"/>
            <a:ext cx="6552728" cy="872034"/>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Kalkhaltige Böden</a:t>
            </a:r>
          </a:p>
          <a:p>
            <a:pPr>
              <a:lnSpc>
                <a:spcPct val="150000"/>
              </a:lnSpc>
              <a:buFont typeface="Arial" pitchFamily="34" charset="0"/>
              <a:buChar char="•"/>
            </a:pPr>
            <a:r>
              <a:rPr lang="de-DE" dirty="0" smtClean="0">
                <a:latin typeface="Arial" pitchFamily="34" charset="0"/>
                <a:cs typeface="Arial" pitchFamily="34" charset="0"/>
              </a:rPr>
              <a:t>Starke Fröste → Hibernakel (Winterknospen)</a:t>
            </a:r>
            <a:endParaRPr lang="de-DE" dirty="0">
              <a:latin typeface="Arial" pitchFamily="34" charset="0"/>
              <a:cs typeface="Arial" pitchFamily="34" charset="0"/>
            </a:endParaRPr>
          </a:p>
        </p:txBody>
      </p:sp>
      <p:sp>
        <p:nvSpPr>
          <p:cNvPr id="9" name="Textfeld 8"/>
          <p:cNvSpPr txBox="1"/>
          <p:nvPr/>
        </p:nvSpPr>
        <p:spPr>
          <a:xfrm>
            <a:off x="8028384" y="6433591"/>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p>
            <a:pPr algn="l"/>
            <a:r>
              <a:rPr lang="de-DE" sz="2800" dirty="0" smtClean="0">
                <a:latin typeface="Arial" pitchFamily="34" charset="0"/>
                <a:cs typeface="Arial" pitchFamily="34" charset="0"/>
              </a:rPr>
              <a:t>4.2.2 Genereller Aufbau der Fettkrautarten</a:t>
            </a:r>
            <a:endParaRPr lang="de-DE" sz="2800" dirty="0">
              <a:latin typeface="Arial" pitchFamily="34" charset="0"/>
              <a:cs typeface="Arial" pitchFamily="34" charset="0"/>
            </a:endParaRPr>
          </a:p>
        </p:txBody>
      </p:sp>
      <p:pic>
        <p:nvPicPr>
          <p:cNvPr id="3" name="Grafik 2" descr="sonnentau mit Herr Dorn 113.JPG"/>
          <p:cNvPicPr>
            <a:picLocks noChangeAspect="1"/>
          </p:cNvPicPr>
          <p:nvPr/>
        </p:nvPicPr>
        <p:blipFill>
          <a:blip r:embed="rId2" cstate="print"/>
          <a:stretch>
            <a:fillRect/>
          </a:stretch>
        </p:blipFill>
        <p:spPr>
          <a:xfrm>
            <a:off x="6804248" y="1268760"/>
            <a:ext cx="2132856" cy="2132856"/>
          </a:xfrm>
          <a:prstGeom prst="rect">
            <a:avLst/>
          </a:prstGeom>
        </p:spPr>
      </p:pic>
      <p:pic>
        <p:nvPicPr>
          <p:cNvPr id="4" name="Grafik 3" descr="sommerferien 2 108.JPG"/>
          <p:cNvPicPr>
            <a:picLocks noChangeAspect="1"/>
          </p:cNvPicPr>
          <p:nvPr/>
        </p:nvPicPr>
        <p:blipFill>
          <a:blip r:embed="rId3" cstate="print"/>
          <a:stretch>
            <a:fillRect/>
          </a:stretch>
        </p:blipFill>
        <p:spPr>
          <a:xfrm>
            <a:off x="323528" y="3573016"/>
            <a:ext cx="2353320" cy="1901132"/>
          </a:xfrm>
          <a:prstGeom prst="rect">
            <a:avLst/>
          </a:prstGeom>
        </p:spPr>
      </p:pic>
      <p:pic>
        <p:nvPicPr>
          <p:cNvPr id="5" name="Grafik 4" descr="moor 056.JPG"/>
          <p:cNvPicPr>
            <a:picLocks noChangeAspect="1"/>
          </p:cNvPicPr>
          <p:nvPr/>
        </p:nvPicPr>
        <p:blipFill>
          <a:blip r:embed="rId4" cstate="print"/>
          <a:stretch>
            <a:fillRect/>
          </a:stretch>
        </p:blipFill>
        <p:spPr>
          <a:xfrm>
            <a:off x="2837681" y="980729"/>
            <a:ext cx="3468639" cy="4608511"/>
          </a:xfrm>
          <a:prstGeom prst="rect">
            <a:avLst/>
          </a:prstGeom>
        </p:spPr>
      </p:pic>
      <p:sp>
        <p:nvSpPr>
          <p:cNvPr id="6" name="Textfeld 5"/>
          <p:cNvSpPr txBox="1"/>
          <p:nvPr/>
        </p:nvSpPr>
        <p:spPr>
          <a:xfrm>
            <a:off x="2843808" y="5733256"/>
            <a:ext cx="3384376" cy="369332"/>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Blattform: </a:t>
            </a:r>
            <a:r>
              <a:rPr lang="de-DE" sz="1600" dirty="0" smtClean="0">
                <a:latin typeface="Arial" pitchFamily="34" charset="0"/>
                <a:cs typeface="Arial" pitchFamily="34" charset="0"/>
              </a:rPr>
              <a:t>symmetrische Rosette</a:t>
            </a:r>
            <a:endParaRPr lang="de-DE" b="1" dirty="0">
              <a:latin typeface="Arial" pitchFamily="34" charset="0"/>
              <a:cs typeface="Arial" pitchFamily="34" charset="0"/>
            </a:endParaRPr>
          </a:p>
        </p:txBody>
      </p:sp>
      <p:sp>
        <p:nvSpPr>
          <p:cNvPr id="7" name="Textfeld 6"/>
          <p:cNvSpPr txBox="1"/>
          <p:nvPr/>
        </p:nvSpPr>
        <p:spPr>
          <a:xfrm>
            <a:off x="6588224" y="3501008"/>
            <a:ext cx="2304256" cy="1600438"/>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Blütenstiel:</a:t>
            </a:r>
          </a:p>
          <a:p>
            <a:pPr>
              <a:buFont typeface="Arial" pitchFamily="34" charset="0"/>
              <a:buChar char="•"/>
            </a:pPr>
            <a:r>
              <a:rPr lang="de-DE" sz="1600" dirty="0" smtClean="0">
                <a:latin typeface="Arial" pitchFamily="34" charset="0"/>
                <a:cs typeface="Arial" pitchFamily="34" charset="0"/>
              </a:rPr>
              <a:t>Dicht mit Drüsen besetzt → </a:t>
            </a:r>
            <a:r>
              <a:rPr lang="de-DE" sz="1600" dirty="0" err="1" smtClean="0">
                <a:latin typeface="Arial" pitchFamily="34" charset="0"/>
                <a:cs typeface="Arial" pitchFamily="34" charset="0"/>
              </a:rPr>
              <a:t>Tierfang</a:t>
            </a:r>
            <a:endParaRPr lang="de-DE" sz="1600" dirty="0" smtClean="0">
              <a:latin typeface="Arial" pitchFamily="34" charset="0"/>
              <a:cs typeface="Arial" pitchFamily="34" charset="0"/>
            </a:endParaRPr>
          </a:p>
          <a:p>
            <a:pPr>
              <a:buFont typeface="Arial" pitchFamily="34" charset="0"/>
              <a:buChar char="•"/>
            </a:pPr>
            <a:r>
              <a:rPr lang="de-DE" sz="1600" dirty="0" smtClean="0">
                <a:latin typeface="Arial" pitchFamily="34" charset="0"/>
                <a:cs typeface="Arial" pitchFamily="34" charset="0"/>
              </a:rPr>
              <a:t>Hoch hinausragend →keine Gefahr für Bestäuber</a:t>
            </a:r>
          </a:p>
        </p:txBody>
      </p:sp>
      <p:sp>
        <p:nvSpPr>
          <p:cNvPr id="8" name="Textfeld 7"/>
          <p:cNvSpPr txBox="1"/>
          <p:nvPr/>
        </p:nvSpPr>
        <p:spPr>
          <a:xfrm>
            <a:off x="323528" y="1844824"/>
            <a:ext cx="2376264" cy="1600438"/>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Blattoberfläche:</a:t>
            </a:r>
          </a:p>
          <a:p>
            <a:r>
              <a:rPr lang="de-DE" sz="1600" dirty="0" smtClean="0">
                <a:latin typeface="Arial" pitchFamily="34" charset="0"/>
                <a:cs typeface="Arial" pitchFamily="34" charset="0"/>
              </a:rPr>
              <a:t>Mit kleinen Tentakeln besetzt, an dessen Spitze Drüsen klebriges und duftendes Sekret absondern</a:t>
            </a:r>
          </a:p>
        </p:txBody>
      </p:sp>
      <p:cxnSp>
        <p:nvCxnSpPr>
          <p:cNvPr id="10" name="Gerade Verbindung mit Pfeil 9"/>
          <p:cNvCxnSpPr/>
          <p:nvPr/>
        </p:nvCxnSpPr>
        <p:spPr>
          <a:xfrm>
            <a:off x="2627784" y="3861048"/>
            <a:ext cx="1800200" cy="50405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flipH="1">
            <a:off x="4644008" y="2060848"/>
            <a:ext cx="2160240" cy="50405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8028384" y="6433591"/>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5"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smtClean="0">
                <a:latin typeface="Arial" pitchFamily="34" charset="0"/>
                <a:cs typeface="Arial" pitchFamily="34" charset="0"/>
              </a:rPr>
              <a:t>4.2.3 Erkennungsmerkmale der einheimischen</a:t>
            </a:r>
            <a:br>
              <a:rPr lang="de-DE" sz="2800" dirty="0" smtClean="0">
                <a:latin typeface="Arial" pitchFamily="34" charset="0"/>
                <a:cs typeface="Arial" pitchFamily="34" charset="0"/>
              </a:rPr>
            </a:br>
            <a:r>
              <a:rPr lang="de-DE" sz="2800" dirty="0" smtClean="0">
                <a:latin typeface="Arial" pitchFamily="34" charset="0"/>
                <a:cs typeface="Arial" pitchFamily="34" charset="0"/>
              </a:rPr>
              <a:t>         Arten und deren Unterscheidungskriterien</a:t>
            </a:r>
            <a:endParaRPr lang="de-DE" sz="2800" dirty="0">
              <a:latin typeface="Arial" pitchFamily="34" charset="0"/>
              <a:cs typeface="Arial" pitchFamily="34" charset="0"/>
            </a:endParaRPr>
          </a:p>
        </p:txBody>
      </p:sp>
      <p:sp>
        <p:nvSpPr>
          <p:cNvPr id="3" name="Textfeld 2"/>
          <p:cNvSpPr txBox="1"/>
          <p:nvPr/>
        </p:nvSpPr>
        <p:spPr>
          <a:xfrm>
            <a:off x="683568" y="1844824"/>
            <a:ext cx="3816424" cy="369332"/>
          </a:xfrm>
          <a:prstGeom prst="rect">
            <a:avLst/>
          </a:prstGeom>
          <a:noFill/>
        </p:spPr>
        <p:txBody>
          <a:bodyPr wrap="square" rtlCol="0">
            <a:spAutoFit/>
          </a:bodyPr>
          <a:lstStyle/>
          <a:p>
            <a:r>
              <a:rPr lang="de-DE" b="1" dirty="0" smtClean="0">
                <a:latin typeface="Arial" pitchFamily="34" charset="0"/>
                <a:cs typeface="Arial" pitchFamily="34" charset="0"/>
              </a:rPr>
              <a:t>Erkennungsmerkmale:</a:t>
            </a:r>
            <a:endParaRPr lang="de-DE" b="1" dirty="0">
              <a:latin typeface="Arial" pitchFamily="34" charset="0"/>
              <a:cs typeface="Arial" pitchFamily="34" charset="0"/>
            </a:endParaRPr>
          </a:p>
        </p:txBody>
      </p:sp>
      <p:sp>
        <p:nvSpPr>
          <p:cNvPr id="4" name="Textfeld 3"/>
          <p:cNvSpPr txBox="1"/>
          <p:nvPr/>
        </p:nvSpPr>
        <p:spPr>
          <a:xfrm>
            <a:off x="971600" y="2204864"/>
            <a:ext cx="5760640" cy="1338828"/>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Elliptische Blattform</a:t>
            </a:r>
          </a:p>
          <a:p>
            <a:pPr>
              <a:lnSpc>
                <a:spcPct val="150000"/>
              </a:lnSpc>
              <a:buFont typeface="Arial" pitchFamily="34" charset="0"/>
              <a:buChar char="•"/>
            </a:pPr>
            <a:r>
              <a:rPr lang="de-DE" dirty="0" smtClean="0">
                <a:latin typeface="Arial" pitchFamily="34" charset="0"/>
                <a:cs typeface="Arial" pitchFamily="34" charset="0"/>
              </a:rPr>
              <a:t>Blattrand ohne Unterbrechung aufgebogen</a:t>
            </a:r>
          </a:p>
          <a:p>
            <a:pPr>
              <a:lnSpc>
                <a:spcPct val="150000"/>
              </a:lnSpc>
              <a:buFont typeface="Arial" pitchFamily="34" charset="0"/>
              <a:buChar char="•"/>
            </a:pPr>
            <a:r>
              <a:rPr lang="de-DE" dirty="0" smtClean="0">
                <a:latin typeface="Arial" pitchFamily="34" charset="0"/>
                <a:cs typeface="Arial" pitchFamily="34" charset="0"/>
              </a:rPr>
              <a:t>Höhe: 5-15 cm</a:t>
            </a:r>
            <a:endParaRPr lang="de-DE" dirty="0">
              <a:latin typeface="Arial" pitchFamily="34" charset="0"/>
              <a:cs typeface="Arial" pitchFamily="34" charset="0"/>
            </a:endParaRPr>
          </a:p>
        </p:txBody>
      </p:sp>
      <p:sp>
        <p:nvSpPr>
          <p:cNvPr id="5" name="Textfeld 4"/>
          <p:cNvSpPr txBox="1"/>
          <p:nvPr/>
        </p:nvSpPr>
        <p:spPr>
          <a:xfrm>
            <a:off x="827584" y="3933056"/>
            <a:ext cx="4752528" cy="369332"/>
          </a:xfrm>
          <a:prstGeom prst="rect">
            <a:avLst/>
          </a:prstGeom>
          <a:noFill/>
        </p:spPr>
        <p:txBody>
          <a:bodyPr wrap="square" rtlCol="0">
            <a:spAutoFit/>
          </a:bodyPr>
          <a:lstStyle/>
          <a:p>
            <a:r>
              <a:rPr lang="de-DE" b="1" dirty="0" smtClean="0">
                <a:latin typeface="Arial" pitchFamily="34" charset="0"/>
                <a:cs typeface="Arial" pitchFamily="34" charset="0"/>
              </a:rPr>
              <a:t>Unterscheidungskriterien:</a:t>
            </a:r>
            <a:endParaRPr lang="de-DE" b="1" dirty="0">
              <a:latin typeface="Arial" pitchFamily="34" charset="0"/>
              <a:cs typeface="Arial" pitchFamily="34" charset="0"/>
            </a:endParaRPr>
          </a:p>
        </p:txBody>
      </p:sp>
      <p:graphicFrame>
        <p:nvGraphicFramePr>
          <p:cNvPr id="7" name="Tabelle 6"/>
          <p:cNvGraphicFramePr>
            <a:graphicFrameLocks noGrp="1"/>
          </p:cNvGraphicFramePr>
          <p:nvPr/>
        </p:nvGraphicFramePr>
        <p:xfrm>
          <a:off x="539552" y="4509120"/>
          <a:ext cx="7992888" cy="1093385"/>
        </p:xfrm>
        <a:graphic>
          <a:graphicData uri="http://schemas.openxmlformats.org/drawingml/2006/table">
            <a:tbl>
              <a:tblPr firstRow="1" bandRow="1">
                <a:tableStyleId>{1FECB4D8-DB02-4DC6-A0A2-4F2EBAE1DC90}</a:tableStyleId>
              </a:tblPr>
              <a:tblGrid>
                <a:gridCol w="2616291"/>
                <a:gridCol w="2832314"/>
                <a:gridCol w="2544283"/>
              </a:tblGrid>
              <a:tr h="329368">
                <a:tc>
                  <a:txBody>
                    <a:bodyPr/>
                    <a:lstStyle/>
                    <a:p>
                      <a:r>
                        <a:rPr lang="de-DE" dirty="0" smtClean="0">
                          <a:solidFill>
                            <a:schemeClr val="tx1"/>
                          </a:solidFill>
                          <a:latin typeface="Arial" pitchFamily="34" charset="0"/>
                          <a:cs typeface="Arial" pitchFamily="34" charset="0"/>
                        </a:rPr>
                        <a:t>Kriterien</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P. </a:t>
                      </a:r>
                      <a:r>
                        <a:rPr lang="de-DE" dirty="0" err="1" smtClean="0">
                          <a:solidFill>
                            <a:schemeClr val="tx1"/>
                          </a:solidFill>
                          <a:latin typeface="Arial" pitchFamily="34" charset="0"/>
                          <a:cs typeface="Arial" pitchFamily="34" charset="0"/>
                        </a:rPr>
                        <a:t>alpina</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P. </a:t>
                      </a:r>
                      <a:r>
                        <a:rPr lang="de-DE" dirty="0" err="1" smtClean="0">
                          <a:solidFill>
                            <a:schemeClr val="tx1"/>
                          </a:solidFill>
                          <a:latin typeface="Arial" pitchFamily="34" charset="0"/>
                          <a:cs typeface="Arial" pitchFamily="34" charset="0"/>
                        </a:rPr>
                        <a:t>vulgaris</a:t>
                      </a:r>
                      <a:endParaRPr lang="de-DE" dirty="0">
                        <a:solidFill>
                          <a:schemeClr val="tx1"/>
                        </a:solidFill>
                        <a:latin typeface="Arial" pitchFamily="34" charset="0"/>
                        <a:cs typeface="Arial" pitchFamily="34" charset="0"/>
                      </a:endParaRPr>
                    </a:p>
                  </a:txBody>
                  <a:tcPr/>
                </a:tc>
              </a:tr>
              <a:tr h="301921">
                <a:tc>
                  <a:txBody>
                    <a:bodyPr/>
                    <a:lstStyle/>
                    <a:p>
                      <a:r>
                        <a:rPr lang="de-DE" sz="1600" dirty="0" smtClean="0">
                          <a:latin typeface="Arial" pitchFamily="34" charset="0"/>
                          <a:cs typeface="Arial" pitchFamily="34" charset="0"/>
                        </a:rPr>
                        <a:t>Blütenfarbe</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weiß</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Blauviolett</a:t>
                      </a:r>
                      <a:endParaRPr lang="de-DE" sz="1600" dirty="0">
                        <a:latin typeface="Arial" pitchFamily="34" charset="0"/>
                        <a:cs typeface="Arial" pitchFamily="34" charset="0"/>
                      </a:endParaRPr>
                    </a:p>
                  </a:txBody>
                  <a:tcPr/>
                </a:tc>
              </a:tr>
              <a:tr h="392345">
                <a:tc>
                  <a:txBody>
                    <a:bodyPr/>
                    <a:lstStyle/>
                    <a:p>
                      <a:r>
                        <a:rPr lang="de-DE" sz="1600" dirty="0" smtClean="0">
                          <a:latin typeface="Arial" pitchFamily="34" charset="0"/>
                          <a:cs typeface="Arial" pitchFamily="34" charset="0"/>
                        </a:rPr>
                        <a:t>Blattfarbe</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Gelb-grün</a:t>
                      </a:r>
                      <a:endParaRPr lang="de-DE" sz="1600" dirty="0">
                        <a:latin typeface="Arial" pitchFamily="34" charset="0"/>
                        <a:cs typeface="Arial" pitchFamily="34" charset="0"/>
                      </a:endParaRPr>
                    </a:p>
                  </a:txBody>
                  <a:tcPr/>
                </a:tc>
                <a:tc>
                  <a:txBody>
                    <a:bodyPr/>
                    <a:lstStyle/>
                    <a:p>
                      <a:r>
                        <a:rPr lang="de-DE" sz="1600" dirty="0" smtClean="0">
                          <a:latin typeface="Arial" pitchFamily="34" charset="0"/>
                          <a:cs typeface="Arial" pitchFamily="34" charset="0"/>
                        </a:rPr>
                        <a:t>gelb</a:t>
                      </a:r>
                      <a:endParaRPr lang="de-DE" sz="1600" dirty="0">
                        <a:latin typeface="Arial" pitchFamily="34" charset="0"/>
                        <a:cs typeface="Arial" pitchFamily="34" charset="0"/>
                      </a:endParaRPr>
                    </a:p>
                  </a:txBody>
                  <a:tcPr/>
                </a:tc>
              </a:tr>
            </a:tbl>
          </a:graphicData>
        </a:graphic>
      </p:graphicFrame>
      <p:sp>
        <p:nvSpPr>
          <p:cNvPr id="8" name="Textfeld 7"/>
          <p:cNvSpPr txBox="1"/>
          <p:nvPr/>
        </p:nvSpPr>
        <p:spPr>
          <a:xfrm>
            <a:off x="7956376" y="6433591"/>
            <a:ext cx="1008112"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p>
            <a:pPr algn="l"/>
            <a:r>
              <a:rPr lang="de-DE" sz="2900" dirty="0" smtClean="0">
                <a:latin typeface="Arial" pitchFamily="34" charset="0"/>
                <a:cs typeface="Arial" pitchFamily="34" charset="0"/>
              </a:rPr>
              <a:t>4.3 Wasserfalle mit einer einzigen Art</a:t>
            </a:r>
            <a:endParaRPr lang="de-DE" sz="2900" dirty="0">
              <a:latin typeface="Arial" pitchFamily="34" charset="0"/>
              <a:cs typeface="Arial" pitchFamily="34" charset="0"/>
            </a:endParaRPr>
          </a:p>
        </p:txBody>
      </p:sp>
      <p:sp>
        <p:nvSpPr>
          <p:cNvPr id="3" name="Textfeld 2"/>
          <p:cNvSpPr txBox="1"/>
          <p:nvPr/>
        </p:nvSpPr>
        <p:spPr>
          <a:xfrm>
            <a:off x="971600" y="1484784"/>
            <a:ext cx="7272808" cy="1754326"/>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Gattung: </a:t>
            </a:r>
            <a:r>
              <a:rPr lang="de-DE" dirty="0" err="1" smtClean="0">
                <a:latin typeface="Arial" pitchFamily="34" charset="0"/>
                <a:cs typeface="Arial" pitchFamily="34" charset="0"/>
              </a:rPr>
              <a:t>Aldrovanda</a:t>
            </a:r>
            <a:endParaRPr lang="de-DE" dirty="0" smtClean="0">
              <a:latin typeface="Arial" pitchFamily="34" charset="0"/>
              <a:cs typeface="Arial" pitchFamily="34" charset="0"/>
            </a:endParaRPr>
          </a:p>
          <a:p>
            <a:pPr>
              <a:lnSpc>
                <a:spcPct val="150000"/>
              </a:lnSpc>
              <a:buFont typeface="Arial" pitchFamily="34" charset="0"/>
              <a:buChar char="•"/>
            </a:pPr>
            <a:r>
              <a:rPr lang="de-DE" dirty="0" smtClean="0">
                <a:latin typeface="Arial" pitchFamily="34" charset="0"/>
                <a:cs typeface="Arial" pitchFamily="34" charset="0"/>
              </a:rPr>
              <a:t>Familie: Sonnentaugewächse (</a:t>
            </a:r>
            <a:r>
              <a:rPr lang="de-DE" dirty="0" err="1" smtClean="0">
                <a:latin typeface="Arial" pitchFamily="34" charset="0"/>
                <a:cs typeface="Arial" pitchFamily="34" charset="0"/>
              </a:rPr>
              <a:t>Droseraceae</a:t>
            </a:r>
            <a:r>
              <a:rPr lang="de-DE" dirty="0" smtClean="0">
                <a:latin typeface="Arial" pitchFamily="34" charset="0"/>
                <a:cs typeface="Arial" pitchFamily="34" charset="0"/>
              </a:rPr>
              <a:t>)</a:t>
            </a:r>
          </a:p>
          <a:p>
            <a:pPr>
              <a:lnSpc>
                <a:spcPct val="150000"/>
              </a:lnSpc>
              <a:buFont typeface="Arial" pitchFamily="34" charset="0"/>
              <a:buChar char="•"/>
            </a:pPr>
            <a:r>
              <a:rPr lang="de-DE" dirty="0" smtClean="0">
                <a:latin typeface="Arial" pitchFamily="34" charset="0"/>
                <a:cs typeface="Arial" pitchFamily="34" charset="0"/>
              </a:rPr>
              <a:t>Artenanzahl: 1</a:t>
            </a:r>
          </a:p>
          <a:p>
            <a:pPr>
              <a:lnSpc>
                <a:spcPct val="150000"/>
              </a:lnSpc>
              <a:buFont typeface="Arial" pitchFamily="34" charset="0"/>
              <a:buChar char="•"/>
            </a:pPr>
            <a:r>
              <a:rPr lang="de-DE" dirty="0" smtClean="0">
                <a:latin typeface="Arial" pitchFamily="34" charset="0"/>
                <a:cs typeface="Arial" pitchFamily="34" charset="0"/>
              </a:rPr>
              <a:t>Einheimische Art: </a:t>
            </a:r>
            <a:r>
              <a:rPr lang="de-DE" dirty="0" err="1" smtClean="0">
                <a:latin typeface="Arial" pitchFamily="34" charset="0"/>
                <a:cs typeface="Arial" pitchFamily="34" charset="0"/>
              </a:rPr>
              <a:t>Aldrovanda</a:t>
            </a:r>
            <a:r>
              <a:rPr lang="de-DE" dirty="0" smtClean="0">
                <a:latin typeface="Arial" pitchFamily="34" charset="0"/>
                <a:cs typeface="Arial" pitchFamily="34" charset="0"/>
              </a:rPr>
              <a:t> </a:t>
            </a:r>
            <a:r>
              <a:rPr lang="de-DE" dirty="0" err="1" smtClean="0">
                <a:latin typeface="Arial" pitchFamily="34" charset="0"/>
                <a:cs typeface="Arial" pitchFamily="34" charset="0"/>
              </a:rPr>
              <a:t>vesiculosa</a:t>
            </a:r>
            <a:endParaRPr lang="de-DE" dirty="0">
              <a:latin typeface="Arial" pitchFamily="34" charset="0"/>
              <a:cs typeface="Arial" pitchFamily="34" charset="0"/>
            </a:endParaRPr>
          </a:p>
        </p:txBody>
      </p:sp>
      <p:sp>
        <p:nvSpPr>
          <p:cNvPr id="4" name="Textfeld 3"/>
          <p:cNvSpPr txBox="1"/>
          <p:nvPr/>
        </p:nvSpPr>
        <p:spPr>
          <a:xfrm>
            <a:off x="2267744" y="3861048"/>
            <a:ext cx="4464496"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4.3.1 Vorkommen</a:t>
            </a:r>
            <a:endParaRPr lang="de-DE" sz="2000" dirty="0">
              <a:latin typeface="Arial" pitchFamily="34" charset="0"/>
              <a:cs typeface="Arial" pitchFamily="34" charset="0"/>
            </a:endParaRPr>
          </a:p>
        </p:txBody>
      </p:sp>
      <p:sp>
        <p:nvSpPr>
          <p:cNvPr id="5" name="Textfeld 4"/>
          <p:cNvSpPr txBox="1"/>
          <p:nvPr/>
        </p:nvSpPr>
        <p:spPr>
          <a:xfrm>
            <a:off x="2411760" y="4653136"/>
            <a:ext cx="4752528" cy="400110"/>
          </a:xfrm>
          <a:prstGeom prst="rect">
            <a:avLst/>
          </a:prstGeom>
          <a:noFill/>
        </p:spPr>
        <p:txBody>
          <a:bodyPr wrap="square" rtlCol="0">
            <a:spAutoFit/>
          </a:bodyPr>
          <a:lstStyle/>
          <a:p>
            <a:r>
              <a:rPr lang="de-DE" sz="2000" dirty="0" smtClean="0">
                <a:latin typeface="Arial" pitchFamily="34" charset="0"/>
                <a:cs typeface="Arial" pitchFamily="34" charset="0"/>
              </a:rPr>
              <a:t>                 </a:t>
            </a:r>
            <a:r>
              <a:rPr lang="de-DE" sz="2000" dirty="0" smtClean="0">
                <a:latin typeface="Arial" pitchFamily="34" charset="0"/>
                <a:cs typeface="Arial" pitchFamily="34" charset="0"/>
                <a:hlinkClick r:id="rId3" action="ppaction://hlinksldjump"/>
              </a:rPr>
              <a:t>4.3.2 Aufbau</a:t>
            </a:r>
            <a:endParaRPr lang="de-DE" sz="2000" dirty="0">
              <a:latin typeface="Arial" pitchFamily="34" charset="0"/>
              <a:cs typeface="Arial" pitchFamily="34" charset="0"/>
            </a:endParaRPr>
          </a:p>
        </p:txBody>
      </p:sp>
      <p:sp>
        <p:nvSpPr>
          <p:cNvPr id="6" name="Textfeld 5"/>
          <p:cNvSpPr txBox="1"/>
          <p:nvPr/>
        </p:nvSpPr>
        <p:spPr>
          <a:xfrm>
            <a:off x="8028384" y="6402814"/>
            <a:ext cx="936104" cy="338554"/>
          </a:xfrm>
          <a:prstGeom prst="rect">
            <a:avLst/>
          </a:prstGeom>
          <a:noFill/>
        </p:spPr>
        <p:txBody>
          <a:bodyPr wrap="square" rtlCol="0">
            <a:spAutoFit/>
          </a:bodyPr>
          <a:lstStyle/>
          <a:p>
            <a:r>
              <a:rPr lang="de-DE" sz="1600" dirty="0" smtClean="0">
                <a:latin typeface="Arial" pitchFamily="34" charset="0"/>
                <a:cs typeface="Arial" pitchFamily="34" charset="0"/>
                <a:hlinkClick r:id="rId4" action="ppaction://hlinksldjump"/>
              </a:rPr>
              <a:t>Zurück</a:t>
            </a:r>
            <a:endParaRPr lang="de-DE"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48680"/>
            <a:ext cx="8229600" cy="1080120"/>
          </a:xfrm>
        </p:spPr>
        <p:txBody>
          <a:bodyPr>
            <a:normAutofit/>
          </a:bodyPr>
          <a:lstStyle/>
          <a:p>
            <a:pPr algn="l"/>
            <a:r>
              <a:rPr lang="de-DE" sz="2800" dirty="0" smtClean="0">
                <a:latin typeface="Arial" pitchFamily="34" charset="0"/>
                <a:cs typeface="Arial" pitchFamily="34" charset="0"/>
              </a:rPr>
              <a:t>4.3.1 Vorkommen</a:t>
            </a:r>
            <a:endParaRPr lang="de-DE" sz="2800" dirty="0">
              <a:latin typeface="Arial" pitchFamily="34" charset="0"/>
              <a:cs typeface="Arial" pitchFamily="34" charset="0"/>
            </a:endParaRPr>
          </a:p>
        </p:txBody>
      </p:sp>
      <p:sp>
        <p:nvSpPr>
          <p:cNvPr id="3" name="Textfeld 2"/>
          <p:cNvSpPr txBox="1"/>
          <p:nvPr/>
        </p:nvSpPr>
        <p:spPr>
          <a:xfrm>
            <a:off x="971600" y="2060848"/>
            <a:ext cx="6984776" cy="1754326"/>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Flache und sich schnell erwärmende Gewässer</a:t>
            </a:r>
          </a:p>
          <a:p>
            <a:pPr>
              <a:lnSpc>
                <a:spcPct val="150000"/>
              </a:lnSpc>
              <a:buFont typeface="Arial" pitchFamily="34" charset="0"/>
              <a:buChar char="•"/>
            </a:pPr>
            <a:r>
              <a:rPr lang="de-DE" dirty="0" smtClean="0">
                <a:latin typeface="Arial" pitchFamily="34" charset="0"/>
                <a:cs typeface="Arial" pitchFamily="34" charset="0"/>
              </a:rPr>
              <a:t>Nährstoffreiche Gewässer</a:t>
            </a:r>
          </a:p>
          <a:p>
            <a:pPr>
              <a:lnSpc>
                <a:spcPct val="150000"/>
              </a:lnSpc>
              <a:buFont typeface="Arial" pitchFamily="34" charset="0"/>
              <a:buChar char="•"/>
            </a:pPr>
            <a:r>
              <a:rPr lang="de-DE" dirty="0" smtClean="0">
                <a:latin typeface="Arial" pitchFamily="34" charset="0"/>
                <a:cs typeface="Arial" pitchFamily="34" charset="0"/>
              </a:rPr>
              <a:t>Rar werdende Kleingewässer → nur noch Bodensee</a:t>
            </a:r>
          </a:p>
          <a:p>
            <a:pPr>
              <a:lnSpc>
                <a:spcPct val="150000"/>
              </a:lnSpc>
              <a:buFont typeface="Arial" pitchFamily="34" charset="0"/>
              <a:buChar char="•"/>
            </a:pPr>
            <a:r>
              <a:rPr lang="de-DE" dirty="0" smtClean="0">
                <a:latin typeface="Arial" pitchFamily="34" charset="0"/>
                <a:cs typeface="Arial" pitchFamily="34" charset="0"/>
              </a:rPr>
              <a:t>Windgeschützte Stellen in Schilf und Binsengürtel</a:t>
            </a:r>
            <a:endParaRPr lang="de-DE" dirty="0">
              <a:latin typeface="Arial" pitchFamily="34" charset="0"/>
              <a:cs typeface="Arial" pitchFamily="34" charset="0"/>
            </a:endParaRPr>
          </a:p>
        </p:txBody>
      </p:sp>
      <p:sp>
        <p:nvSpPr>
          <p:cNvPr id="4" name="Textfeld 3"/>
          <p:cNvSpPr txBox="1"/>
          <p:nvPr/>
        </p:nvSpPr>
        <p:spPr>
          <a:xfrm>
            <a:off x="8028384" y="6433591"/>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smtClean="0">
                <a:latin typeface="Arial" pitchFamily="34" charset="0"/>
                <a:cs typeface="Arial" pitchFamily="34" charset="0"/>
              </a:rPr>
              <a:t>4.3.2 Aufbau</a:t>
            </a:r>
            <a:endParaRPr lang="de-DE" sz="2800" dirty="0">
              <a:latin typeface="Arial" pitchFamily="34" charset="0"/>
              <a:cs typeface="Arial" pitchFamily="34" charset="0"/>
            </a:endParaRPr>
          </a:p>
        </p:txBody>
      </p:sp>
      <p:pic>
        <p:nvPicPr>
          <p:cNvPr id="3" name="Grafik 2" descr="Aldrovanda_vesiculosa_1[1].jpg"/>
          <p:cNvPicPr>
            <a:picLocks noChangeAspect="1"/>
          </p:cNvPicPr>
          <p:nvPr/>
        </p:nvPicPr>
        <p:blipFill>
          <a:blip r:embed="rId2" cstate="print"/>
          <a:stretch>
            <a:fillRect/>
          </a:stretch>
        </p:blipFill>
        <p:spPr>
          <a:xfrm>
            <a:off x="3131840" y="1556792"/>
            <a:ext cx="3278830" cy="4338985"/>
          </a:xfrm>
          <a:prstGeom prst="rect">
            <a:avLst/>
          </a:prstGeom>
        </p:spPr>
      </p:pic>
      <p:sp>
        <p:nvSpPr>
          <p:cNvPr id="4" name="Textfeld 3"/>
          <p:cNvSpPr txBox="1"/>
          <p:nvPr/>
        </p:nvSpPr>
        <p:spPr>
          <a:xfrm>
            <a:off x="251520" y="1628800"/>
            <a:ext cx="2520280" cy="1600438"/>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Spross:</a:t>
            </a:r>
          </a:p>
          <a:p>
            <a:pPr>
              <a:buFont typeface="Arial" pitchFamily="34" charset="0"/>
              <a:buChar char="•"/>
            </a:pPr>
            <a:r>
              <a:rPr lang="de-DE" sz="1600" dirty="0" smtClean="0">
                <a:latin typeface="Arial" pitchFamily="34" charset="0"/>
                <a:cs typeface="Arial" pitchFamily="34" charset="0"/>
              </a:rPr>
              <a:t>Länge: 20-25 cm</a:t>
            </a:r>
          </a:p>
          <a:p>
            <a:pPr>
              <a:buFont typeface="Arial" pitchFamily="34" charset="0"/>
              <a:buChar char="•"/>
            </a:pPr>
            <a:r>
              <a:rPr lang="de-DE" sz="1600" dirty="0" smtClean="0">
                <a:latin typeface="Arial" pitchFamily="34" charset="0"/>
                <a:cs typeface="Arial" pitchFamily="34" charset="0"/>
              </a:rPr>
              <a:t>Stirbt von hinten ab,  </a:t>
            </a:r>
          </a:p>
          <a:p>
            <a:r>
              <a:rPr lang="de-DE" sz="1600" dirty="0" smtClean="0">
                <a:latin typeface="Arial" pitchFamily="34" charset="0"/>
                <a:cs typeface="Arial" pitchFamily="34" charset="0"/>
              </a:rPr>
              <a:t>  wächst vorne weiter           </a:t>
            </a:r>
          </a:p>
          <a:p>
            <a:pPr>
              <a:buFont typeface="Arial" pitchFamily="34" charset="0"/>
              <a:buChar char="•"/>
            </a:pPr>
            <a:r>
              <a:rPr lang="de-DE" sz="1600" dirty="0" smtClean="0">
                <a:latin typeface="Arial" pitchFamily="34" charset="0"/>
                <a:cs typeface="Arial" pitchFamily="34" charset="0"/>
              </a:rPr>
              <a:t>Im Winter zu </a:t>
            </a:r>
            <a:r>
              <a:rPr lang="de-DE" sz="1600" dirty="0" err="1" smtClean="0">
                <a:latin typeface="Arial" pitchFamily="34" charset="0"/>
                <a:cs typeface="Arial" pitchFamily="34" charset="0"/>
              </a:rPr>
              <a:t>Turionen</a:t>
            </a:r>
            <a:r>
              <a:rPr lang="de-DE" sz="1600" dirty="0" smtClean="0">
                <a:latin typeface="Arial" pitchFamily="34" charset="0"/>
                <a:cs typeface="Arial" pitchFamily="34" charset="0"/>
              </a:rPr>
              <a:t> (Überwinterungsknospen)</a:t>
            </a:r>
            <a:endParaRPr lang="de-DE" sz="1600" dirty="0">
              <a:latin typeface="Arial" pitchFamily="34" charset="0"/>
              <a:cs typeface="Arial" pitchFamily="34" charset="0"/>
            </a:endParaRPr>
          </a:p>
        </p:txBody>
      </p:sp>
      <p:sp>
        <p:nvSpPr>
          <p:cNvPr id="5" name="Textfeld 4"/>
          <p:cNvSpPr txBox="1"/>
          <p:nvPr/>
        </p:nvSpPr>
        <p:spPr>
          <a:xfrm>
            <a:off x="179512" y="3861048"/>
            <a:ext cx="2808312" cy="861774"/>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Blattquirle:</a:t>
            </a:r>
          </a:p>
          <a:p>
            <a:pPr>
              <a:buFont typeface="Arial" pitchFamily="34" charset="0"/>
              <a:buChar char="•"/>
            </a:pPr>
            <a:r>
              <a:rPr lang="de-DE" sz="1600" dirty="0" smtClean="0">
                <a:latin typeface="Arial" pitchFamily="34" charset="0"/>
                <a:cs typeface="Arial" pitchFamily="34" charset="0"/>
              </a:rPr>
              <a:t>Abstand zueinander: 1-2 cm</a:t>
            </a:r>
          </a:p>
          <a:p>
            <a:pPr>
              <a:buFont typeface="Arial" pitchFamily="34" charset="0"/>
              <a:buChar char="•"/>
            </a:pPr>
            <a:r>
              <a:rPr lang="de-DE" sz="1600" dirty="0" smtClean="0">
                <a:latin typeface="Arial" pitchFamily="34" charset="0"/>
                <a:cs typeface="Arial" pitchFamily="34" charset="0"/>
              </a:rPr>
              <a:t>5-9 Klappfallen</a:t>
            </a:r>
            <a:endParaRPr lang="de-DE" sz="1600" dirty="0">
              <a:latin typeface="Arial" pitchFamily="34" charset="0"/>
              <a:cs typeface="Arial" pitchFamily="34" charset="0"/>
            </a:endParaRPr>
          </a:p>
        </p:txBody>
      </p:sp>
      <p:sp>
        <p:nvSpPr>
          <p:cNvPr id="6" name="Textfeld 5"/>
          <p:cNvSpPr txBox="1"/>
          <p:nvPr/>
        </p:nvSpPr>
        <p:spPr>
          <a:xfrm>
            <a:off x="6588224" y="1700808"/>
            <a:ext cx="2304256" cy="2092881"/>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Klappfalle:</a:t>
            </a:r>
          </a:p>
          <a:p>
            <a:pPr>
              <a:buFont typeface="Arial" pitchFamily="34" charset="0"/>
              <a:buChar char="•"/>
            </a:pPr>
            <a:r>
              <a:rPr lang="de-DE" sz="1600" dirty="0" smtClean="0">
                <a:latin typeface="Arial" pitchFamily="34" charset="0"/>
                <a:cs typeface="Arial" pitchFamily="34" charset="0"/>
              </a:rPr>
              <a:t>Länge: 5-7 mm</a:t>
            </a:r>
          </a:p>
          <a:p>
            <a:pPr>
              <a:buFont typeface="Arial" pitchFamily="34" charset="0"/>
              <a:buChar char="•"/>
            </a:pPr>
            <a:r>
              <a:rPr lang="de-DE" sz="1600" dirty="0" smtClean="0">
                <a:latin typeface="Arial" pitchFamily="34" charset="0"/>
                <a:cs typeface="Arial" pitchFamily="34" charset="0"/>
              </a:rPr>
              <a:t>Breite: 0,8-1 cm</a:t>
            </a:r>
          </a:p>
          <a:p>
            <a:pPr>
              <a:buFont typeface="Arial" pitchFamily="34" charset="0"/>
              <a:buChar char="•"/>
            </a:pPr>
            <a:r>
              <a:rPr lang="de-DE" sz="1600" dirty="0" smtClean="0">
                <a:latin typeface="Arial" pitchFamily="34" charset="0"/>
                <a:cs typeface="Arial" pitchFamily="34" charset="0"/>
              </a:rPr>
              <a:t>Rundliche Form</a:t>
            </a:r>
          </a:p>
          <a:p>
            <a:pPr>
              <a:buFont typeface="Arial" pitchFamily="34" charset="0"/>
              <a:buChar char="•"/>
            </a:pPr>
            <a:r>
              <a:rPr lang="de-DE" sz="1600" dirty="0" err="1" smtClean="0">
                <a:latin typeface="Arial" pitchFamily="34" charset="0"/>
                <a:cs typeface="Arial" pitchFamily="34" charset="0"/>
              </a:rPr>
              <a:t>Spreitenhälften</a:t>
            </a:r>
            <a:r>
              <a:rPr lang="de-DE" sz="1600" dirty="0" smtClean="0">
                <a:latin typeface="Arial" pitchFamily="34" charset="0"/>
                <a:cs typeface="Arial" pitchFamily="34" charset="0"/>
              </a:rPr>
              <a:t> im Winkel von 70° aufgeklappt</a:t>
            </a:r>
          </a:p>
          <a:p>
            <a:pPr>
              <a:buFont typeface="Arial" pitchFamily="34" charset="0"/>
              <a:buChar char="•"/>
            </a:pPr>
            <a:r>
              <a:rPr lang="de-DE" sz="1600" dirty="0" smtClean="0">
                <a:latin typeface="Arial" pitchFamily="34" charset="0"/>
                <a:cs typeface="Arial" pitchFamily="34" charset="0"/>
              </a:rPr>
              <a:t>Innen 2-3 Borsten</a:t>
            </a:r>
          </a:p>
        </p:txBody>
      </p:sp>
      <p:sp>
        <p:nvSpPr>
          <p:cNvPr id="8" name="Ellipse 7"/>
          <p:cNvSpPr/>
          <p:nvPr/>
        </p:nvSpPr>
        <p:spPr>
          <a:xfrm>
            <a:off x="3275856" y="4869160"/>
            <a:ext cx="1728192" cy="8640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mit Pfeil 9"/>
          <p:cNvCxnSpPr>
            <a:stCxn id="5" idx="3"/>
          </p:cNvCxnSpPr>
          <p:nvPr/>
        </p:nvCxnSpPr>
        <p:spPr>
          <a:xfrm>
            <a:off x="2987824" y="4291935"/>
            <a:ext cx="432048" cy="79324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flipH="1">
            <a:off x="3779912" y="3573016"/>
            <a:ext cx="2808312" cy="64807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8100392" y="6309320"/>
            <a:ext cx="864096" cy="307777"/>
          </a:xfrm>
          <a:prstGeom prst="rect">
            <a:avLst/>
          </a:prstGeom>
          <a:noFill/>
        </p:spPr>
        <p:txBody>
          <a:bodyPr wrap="square" rtlCol="0">
            <a:spAutoFit/>
          </a:bodyPr>
          <a:lstStyle/>
          <a:p>
            <a:r>
              <a:rPr lang="de-DE" sz="1400" dirty="0" smtClean="0">
                <a:latin typeface="Arial" pitchFamily="34" charset="0"/>
                <a:cs typeface="Arial" pitchFamily="34" charset="0"/>
                <a:hlinkClick r:id="rId3"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1196752"/>
          </a:xfrm>
        </p:spPr>
        <p:txBody>
          <a:bodyPr>
            <a:normAutofit/>
          </a:bodyPr>
          <a:lstStyle/>
          <a:p>
            <a:pPr algn="l"/>
            <a:r>
              <a:rPr lang="de-DE" sz="2900" dirty="0" smtClean="0">
                <a:latin typeface="Arial" pitchFamily="34" charset="0"/>
                <a:cs typeface="Arial" pitchFamily="34" charset="0"/>
              </a:rPr>
              <a:t>4.4 Wasserschlauch mit seinen sieben </a:t>
            </a:r>
            <a:br>
              <a:rPr lang="de-DE" sz="2900" dirty="0" smtClean="0">
                <a:latin typeface="Arial" pitchFamily="34" charset="0"/>
                <a:cs typeface="Arial" pitchFamily="34" charset="0"/>
              </a:rPr>
            </a:br>
            <a:r>
              <a:rPr lang="de-DE" sz="2900" dirty="0" smtClean="0">
                <a:latin typeface="Arial" pitchFamily="34" charset="0"/>
                <a:cs typeface="Arial" pitchFamily="34" charset="0"/>
              </a:rPr>
              <a:t>      einheimischen Arten</a:t>
            </a:r>
            <a:endParaRPr lang="de-DE" sz="2900" dirty="0">
              <a:latin typeface="Arial" pitchFamily="34" charset="0"/>
              <a:cs typeface="Arial" pitchFamily="34" charset="0"/>
            </a:endParaRPr>
          </a:p>
        </p:txBody>
      </p:sp>
      <p:sp>
        <p:nvSpPr>
          <p:cNvPr id="3" name="Textfeld 2"/>
          <p:cNvSpPr txBox="1"/>
          <p:nvPr/>
        </p:nvSpPr>
        <p:spPr>
          <a:xfrm>
            <a:off x="971600" y="1412776"/>
            <a:ext cx="6840760" cy="3277820"/>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Gattung: </a:t>
            </a:r>
            <a:r>
              <a:rPr lang="de-DE" dirty="0" err="1" smtClean="0">
                <a:latin typeface="Arial" pitchFamily="34" charset="0"/>
                <a:cs typeface="Arial" pitchFamily="34" charset="0"/>
              </a:rPr>
              <a:t>Utricularia</a:t>
            </a:r>
            <a:endParaRPr lang="de-DE" dirty="0" smtClean="0">
              <a:latin typeface="Arial" pitchFamily="34" charset="0"/>
              <a:cs typeface="Arial" pitchFamily="34" charset="0"/>
            </a:endParaRPr>
          </a:p>
          <a:p>
            <a:pPr>
              <a:lnSpc>
                <a:spcPct val="150000"/>
              </a:lnSpc>
              <a:buFont typeface="Arial" pitchFamily="34" charset="0"/>
              <a:buChar char="•"/>
            </a:pPr>
            <a:r>
              <a:rPr lang="de-DE" dirty="0" smtClean="0">
                <a:latin typeface="Arial" pitchFamily="34" charset="0"/>
                <a:cs typeface="Arial" pitchFamily="34" charset="0"/>
              </a:rPr>
              <a:t>Familie: Wasserschlauchgewächse (</a:t>
            </a:r>
            <a:r>
              <a:rPr lang="de-DE" dirty="0" err="1" smtClean="0">
                <a:latin typeface="Arial" pitchFamily="34" charset="0"/>
                <a:cs typeface="Arial" pitchFamily="34" charset="0"/>
              </a:rPr>
              <a:t>Lentibulariaceae</a:t>
            </a:r>
            <a:r>
              <a:rPr lang="de-DE" dirty="0" smtClean="0">
                <a:latin typeface="Arial" pitchFamily="34" charset="0"/>
                <a:cs typeface="Arial" pitchFamily="34" charset="0"/>
              </a:rPr>
              <a:t>)</a:t>
            </a:r>
          </a:p>
          <a:p>
            <a:pPr>
              <a:lnSpc>
                <a:spcPct val="150000"/>
              </a:lnSpc>
              <a:buFont typeface="Arial" pitchFamily="34" charset="0"/>
              <a:buChar char="•"/>
            </a:pPr>
            <a:r>
              <a:rPr lang="de-DE" dirty="0" smtClean="0">
                <a:latin typeface="Arial" pitchFamily="34" charset="0"/>
                <a:cs typeface="Arial" pitchFamily="34" charset="0"/>
              </a:rPr>
              <a:t>Artenanzahl: 224</a:t>
            </a:r>
          </a:p>
          <a:p>
            <a:pPr>
              <a:buFont typeface="Arial" pitchFamily="34" charset="0"/>
              <a:buChar char="•"/>
            </a:pPr>
            <a:r>
              <a:rPr lang="de-DE" dirty="0" smtClean="0">
                <a:latin typeface="Arial" pitchFamily="34" charset="0"/>
                <a:cs typeface="Arial" pitchFamily="34" charset="0"/>
              </a:rPr>
              <a:t>Einheimische Arten: - U. </a:t>
            </a:r>
            <a:r>
              <a:rPr lang="de-DE" dirty="0" err="1" smtClean="0">
                <a:latin typeface="Arial" pitchFamily="34" charset="0"/>
                <a:cs typeface="Arial" pitchFamily="34" charset="0"/>
              </a:rPr>
              <a:t>australis</a:t>
            </a:r>
            <a:endParaRPr lang="de-DE" dirty="0" smtClean="0">
              <a:latin typeface="Arial" pitchFamily="34" charset="0"/>
              <a:cs typeface="Arial" pitchFamily="34" charset="0"/>
            </a:endParaRPr>
          </a:p>
          <a:p>
            <a:r>
              <a:rPr lang="de-DE" dirty="0" smtClean="0">
                <a:latin typeface="Arial" pitchFamily="34" charset="0"/>
                <a:cs typeface="Arial" pitchFamily="34" charset="0"/>
              </a:rPr>
              <a:t>                                  - U. </a:t>
            </a:r>
            <a:r>
              <a:rPr lang="de-DE" dirty="0" err="1" smtClean="0">
                <a:latin typeface="Arial" pitchFamily="34" charset="0"/>
                <a:cs typeface="Arial" pitchFamily="34" charset="0"/>
              </a:rPr>
              <a:t>bremii</a:t>
            </a:r>
            <a:endParaRPr lang="de-DE" dirty="0" smtClean="0">
              <a:latin typeface="Arial" pitchFamily="34" charset="0"/>
              <a:cs typeface="Arial" pitchFamily="34" charset="0"/>
            </a:endParaRPr>
          </a:p>
          <a:p>
            <a:r>
              <a:rPr lang="de-DE" dirty="0" smtClean="0">
                <a:latin typeface="Arial" pitchFamily="34" charset="0"/>
                <a:cs typeface="Arial" pitchFamily="34" charset="0"/>
              </a:rPr>
              <a:t>                                  - U. </a:t>
            </a:r>
            <a:r>
              <a:rPr lang="de-DE" dirty="0" err="1" smtClean="0">
                <a:latin typeface="Arial" pitchFamily="34" charset="0"/>
                <a:cs typeface="Arial" pitchFamily="34" charset="0"/>
              </a:rPr>
              <a:t>intermedia</a:t>
            </a:r>
            <a:endParaRPr lang="de-DE" dirty="0" smtClean="0">
              <a:latin typeface="Arial" pitchFamily="34" charset="0"/>
              <a:cs typeface="Arial" pitchFamily="34" charset="0"/>
            </a:endParaRPr>
          </a:p>
          <a:p>
            <a:r>
              <a:rPr lang="de-DE" dirty="0" smtClean="0">
                <a:latin typeface="Arial" pitchFamily="34" charset="0"/>
                <a:cs typeface="Arial" pitchFamily="34" charset="0"/>
              </a:rPr>
              <a:t>                                  - U. </a:t>
            </a:r>
            <a:r>
              <a:rPr lang="de-DE" dirty="0" err="1" smtClean="0">
                <a:latin typeface="Arial" pitchFamily="34" charset="0"/>
                <a:cs typeface="Arial" pitchFamily="34" charset="0"/>
              </a:rPr>
              <a:t>minor</a:t>
            </a:r>
            <a:endParaRPr lang="de-DE" dirty="0" smtClean="0">
              <a:latin typeface="Arial" pitchFamily="34" charset="0"/>
              <a:cs typeface="Arial" pitchFamily="34" charset="0"/>
            </a:endParaRPr>
          </a:p>
          <a:p>
            <a:r>
              <a:rPr lang="de-DE" dirty="0" smtClean="0">
                <a:latin typeface="Arial" pitchFamily="34" charset="0"/>
                <a:cs typeface="Arial" pitchFamily="34" charset="0"/>
              </a:rPr>
              <a:t>                                  - U. </a:t>
            </a:r>
            <a:r>
              <a:rPr lang="de-DE" dirty="0" err="1" smtClean="0">
                <a:latin typeface="Arial" pitchFamily="34" charset="0"/>
                <a:cs typeface="Arial" pitchFamily="34" charset="0"/>
              </a:rPr>
              <a:t>ochroleuca</a:t>
            </a:r>
            <a:endParaRPr lang="de-DE" dirty="0" smtClean="0">
              <a:latin typeface="Arial" pitchFamily="34" charset="0"/>
              <a:cs typeface="Arial" pitchFamily="34" charset="0"/>
            </a:endParaRPr>
          </a:p>
          <a:p>
            <a:r>
              <a:rPr lang="de-DE" dirty="0" smtClean="0">
                <a:latin typeface="Arial" pitchFamily="34" charset="0"/>
                <a:cs typeface="Arial" pitchFamily="34" charset="0"/>
              </a:rPr>
              <a:t>                                  - U. </a:t>
            </a:r>
            <a:r>
              <a:rPr lang="de-DE" dirty="0" err="1" smtClean="0">
                <a:latin typeface="Arial" pitchFamily="34" charset="0"/>
                <a:cs typeface="Arial" pitchFamily="34" charset="0"/>
              </a:rPr>
              <a:t>stygia</a:t>
            </a:r>
            <a:endParaRPr lang="de-DE" dirty="0" smtClean="0">
              <a:latin typeface="Arial" pitchFamily="34" charset="0"/>
              <a:cs typeface="Arial" pitchFamily="34" charset="0"/>
            </a:endParaRPr>
          </a:p>
          <a:p>
            <a:r>
              <a:rPr lang="de-DE" dirty="0" smtClean="0">
                <a:latin typeface="Arial" pitchFamily="34" charset="0"/>
                <a:cs typeface="Arial" pitchFamily="34" charset="0"/>
              </a:rPr>
              <a:t>                                  - U. </a:t>
            </a:r>
            <a:r>
              <a:rPr lang="de-DE" dirty="0" err="1" smtClean="0">
                <a:latin typeface="Arial" pitchFamily="34" charset="0"/>
                <a:cs typeface="Arial" pitchFamily="34" charset="0"/>
              </a:rPr>
              <a:t>vulgaris</a:t>
            </a:r>
            <a:endParaRPr lang="de-DE" dirty="0">
              <a:latin typeface="Arial" pitchFamily="34" charset="0"/>
              <a:cs typeface="Arial" pitchFamily="34" charset="0"/>
            </a:endParaRPr>
          </a:p>
        </p:txBody>
      </p:sp>
      <p:sp>
        <p:nvSpPr>
          <p:cNvPr id="4" name="Textfeld 3"/>
          <p:cNvSpPr txBox="1"/>
          <p:nvPr/>
        </p:nvSpPr>
        <p:spPr>
          <a:xfrm>
            <a:off x="467544" y="5085184"/>
            <a:ext cx="8352928"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4.4.1 Vorkommen und Anpassung an Standortbedingungen</a:t>
            </a:r>
            <a:endParaRPr lang="de-DE" sz="2000" dirty="0">
              <a:latin typeface="Arial" pitchFamily="34" charset="0"/>
              <a:cs typeface="Arial" pitchFamily="34" charset="0"/>
            </a:endParaRPr>
          </a:p>
        </p:txBody>
      </p:sp>
      <p:sp>
        <p:nvSpPr>
          <p:cNvPr id="5" name="Textfeld 4"/>
          <p:cNvSpPr txBox="1"/>
          <p:nvPr/>
        </p:nvSpPr>
        <p:spPr>
          <a:xfrm>
            <a:off x="899592" y="5589240"/>
            <a:ext cx="7344816"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4.4.2 Genereller Aufbau der Wasserschläuche</a:t>
            </a:r>
            <a:endParaRPr lang="de-DE" sz="2000" dirty="0">
              <a:latin typeface="Arial" pitchFamily="34" charset="0"/>
              <a:cs typeface="Arial" pitchFamily="34" charset="0"/>
            </a:endParaRPr>
          </a:p>
        </p:txBody>
      </p:sp>
      <p:sp>
        <p:nvSpPr>
          <p:cNvPr id="6" name="Textfeld 5"/>
          <p:cNvSpPr txBox="1"/>
          <p:nvPr/>
        </p:nvSpPr>
        <p:spPr>
          <a:xfrm>
            <a:off x="8028384" y="6309320"/>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smtClean="0">
                <a:latin typeface="Arial" pitchFamily="34" charset="0"/>
                <a:cs typeface="Arial" pitchFamily="34" charset="0"/>
              </a:rPr>
              <a:t>4.4.1 Vorkommen und Anpassung an </a:t>
            </a:r>
            <a:br>
              <a:rPr lang="de-DE" sz="2800" dirty="0" smtClean="0">
                <a:latin typeface="Arial" pitchFamily="34" charset="0"/>
                <a:cs typeface="Arial" pitchFamily="34" charset="0"/>
              </a:rPr>
            </a:br>
            <a:r>
              <a:rPr lang="de-DE" sz="2800" dirty="0" smtClean="0">
                <a:latin typeface="Arial" pitchFamily="34" charset="0"/>
                <a:cs typeface="Arial" pitchFamily="34" charset="0"/>
              </a:rPr>
              <a:t>          Standortbedingungen</a:t>
            </a:r>
            <a:endParaRPr lang="de-DE" sz="2800" dirty="0">
              <a:latin typeface="Arial" pitchFamily="34" charset="0"/>
              <a:cs typeface="Arial" pitchFamily="34" charset="0"/>
            </a:endParaRPr>
          </a:p>
        </p:txBody>
      </p:sp>
      <p:sp>
        <p:nvSpPr>
          <p:cNvPr id="3" name="Textfeld 2"/>
          <p:cNvSpPr txBox="1"/>
          <p:nvPr/>
        </p:nvSpPr>
        <p:spPr>
          <a:xfrm>
            <a:off x="971600" y="2276872"/>
            <a:ext cx="7200800" cy="1754326"/>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50 Arten wachsen dauerhaft im Wasser</a:t>
            </a:r>
          </a:p>
          <a:p>
            <a:pPr>
              <a:lnSpc>
                <a:spcPct val="150000"/>
              </a:lnSpc>
              <a:buFont typeface="Arial" pitchFamily="34" charset="0"/>
              <a:buChar char="•"/>
            </a:pPr>
            <a:r>
              <a:rPr lang="de-DE" dirty="0" smtClean="0">
                <a:latin typeface="Arial" pitchFamily="34" charset="0"/>
                <a:cs typeface="Arial" pitchFamily="34" charset="0"/>
              </a:rPr>
              <a:t>Auch einheimische Arten sind aquatisch</a:t>
            </a:r>
          </a:p>
          <a:p>
            <a:pPr>
              <a:lnSpc>
                <a:spcPct val="150000"/>
              </a:lnSpc>
              <a:buFont typeface="Arial" pitchFamily="34" charset="0"/>
              <a:buChar char="•"/>
            </a:pPr>
            <a:r>
              <a:rPr lang="de-DE" dirty="0" smtClean="0">
                <a:latin typeface="Arial" pitchFamily="34" charset="0"/>
                <a:cs typeface="Arial" pitchFamily="34" charset="0"/>
              </a:rPr>
              <a:t>Nur noch selten in naturnahen und algenfreien Gewässer</a:t>
            </a:r>
          </a:p>
          <a:p>
            <a:pPr>
              <a:lnSpc>
                <a:spcPct val="150000"/>
              </a:lnSpc>
              <a:buFont typeface="Arial" pitchFamily="34" charset="0"/>
              <a:buChar char="•"/>
            </a:pPr>
            <a:r>
              <a:rPr lang="de-DE" dirty="0" smtClean="0">
                <a:latin typeface="Arial" pitchFamily="34" charset="0"/>
                <a:cs typeface="Arial" pitchFamily="34" charset="0"/>
              </a:rPr>
              <a:t>Überwiegend in nassen, oft sehr dünnen Humusauflagen</a:t>
            </a:r>
            <a:endParaRPr lang="de-DE" dirty="0">
              <a:latin typeface="Arial" pitchFamily="34" charset="0"/>
              <a:cs typeface="Arial" pitchFamily="34" charset="0"/>
            </a:endParaRPr>
          </a:p>
        </p:txBody>
      </p:sp>
      <p:sp>
        <p:nvSpPr>
          <p:cNvPr id="4" name="Textfeld 3"/>
          <p:cNvSpPr txBox="1"/>
          <p:nvPr/>
        </p:nvSpPr>
        <p:spPr>
          <a:xfrm>
            <a:off x="683568" y="1772816"/>
            <a:ext cx="3456384" cy="369332"/>
          </a:xfrm>
          <a:prstGeom prst="rect">
            <a:avLst/>
          </a:prstGeom>
          <a:noFill/>
        </p:spPr>
        <p:txBody>
          <a:bodyPr wrap="square" rtlCol="0">
            <a:spAutoFit/>
          </a:bodyPr>
          <a:lstStyle/>
          <a:p>
            <a:r>
              <a:rPr lang="de-DE" b="1" dirty="0" smtClean="0">
                <a:latin typeface="Arial" pitchFamily="34" charset="0"/>
                <a:cs typeface="Arial" pitchFamily="34" charset="0"/>
              </a:rPr>
              <a:t>Vorkommen:</a:t>
            </a:r>
            <a:endParaRPr lang="de-DE" b="1" dirty="0">
              <a:latin typeface="Arial" pitchFamily="34" charset="0"/>
              <a:cs typeface="Arial" pitchFamily="34" charset="0"/>
            </a:endParaRPr>
          </a:p>
        </p:txBody>
      </p:sp>
      <p:sp>
        <p:nvSpPr>
          <p:cNvPr id="5" name="Textfeld 4"/>
          <p:cNvSpPr txBox="1"/>
          <p:nvPr/>
        </p:nvSpPr>
        <p:spPr>
          <a:xfrm>
            <a:off x="755576" y="4293096"/>
            <a:ext cx="6192688" cy="369332"/>
          </a:xfrm>
          <a:prstGeom prst="rect">
            <a:avLst/>
          </a:prstGeom>
          <a:noFill/>
        </p:spPr>
        <p:txBody>
          <a:bodyPr wrap="square" rtlCol="0">
            <a:spAutoFit/>
          </a:bodyPr>
          <a:lstStyle/>
          <a:p>
            <a:r>
              <a:rPr lang="de-DE" b="1" dirty="0" smtClean="0">
                <a:latin typeface="Arial" pitchFamily="34" charset="0"/>
                <a:cs typeface="Arial" pitchFamily="34" charset="0"/>
              </a:rPr>
              <a:t>Standortbedingungen → Anpassungen</a:t>
            </a:r>
            <a:endParaRPr lang="de-DE" b="1" dirty="0">
              <a:latin typeface="Arial" pitchFamily="34" charset="0"/>
              <a:cs typeface="Arial" pitchFamily="34" charset="0"/>
            </a:endParaRPr>
          </a:p>
        </p:txBody>
      </p:sp>
      <p:sp>
        <p:nvSpPr>
          <p:cNvPr id="6" name="Textfeld 5"/>
          <p:cNvSpPr txBox="1"/>
          <p:nvPr/>
        </p:nvSpPr>
        <p:spPr>
          <a:xfrm>
            <a:off x="971600" y="4797152"/>
            <a:ext cx="6552728" cy="872034"/>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Starke Fröste→ </a:t>
            </a:r>
            <a:r>
              <a:rPr lang="de-DE" dirty="0" err="1" smtClean="0">
                <a:latin typeface="Arial" pitchFamily="34" charset="0"/>
                <a:cs typeface="Arial" pitchFamily="34" charset="0"/>
              </a:rPr>
              <a:t>Turionen</a:t>
            </a:r>
            <a:r>
              <a:rPr lang="de-DE" dirty="0" smtClean="0">
                <a:latin typeface="Arial" pitchFamily="34" charset="0"/>
                <a:cs typeface="Arial" pitchFamily="34" charset="0"/>
              </a:rPr>
              <a:t> (Winterknospen)</a:t>
            </a:r>
          </a:p>
          <a:p>
            <a:pPr>
              <a:lnSpc>
                <a:spcPct val="150000"/>
              </a:lnSpc>
            </a:pPr>
            <a:r>
              <a:rPr lang="de-DE" dirty="0" smtClean="0">
                <a:latin typeface="Arial" pitchFamily="34" charset="0"/>
                <a:cs typeface="Arial" pitchFamily="34" charset="0"/>
              </a:rPr>
              <a:t>                       → sinken auf den Grund des Gewässers</a:t>
            </a:r>
            <a:endParaRPr lang="de-DE" dirty="0">
              <a:latin typeface="Arial" pitchFamily="34" charset="0"/>
              <a:cs typeface="Arial" pitchFamily="34" charset="0"/>
            </a:endParaRPr>
          </a:p>
        </p:txBody>
      </p:sp>
      <p:sp>
        <p:nvSpPr>
          <p:cNvPr id="7" name="Textfeld 6"/>
          <p:cNvSpPr txBox="1"/>
          <p:nvPr/>
        </p:nvSpPr>
        <p:spPr>
          <a:xfrm>
            <a:off x="8028384" y="6309320"/>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066130"/>
          </a:xfrm>
        </p:spPr>
        <p:txBody>
          <a:bodyPr>
            <a:normAutofit/>
          </a:bodyPr>
          <a:lstStyle/>
          <a:p>
            <a:pPr algn="l"/>
            <a:r>
              <a:rPr lang="de-DE" sz="2800" dirty="0" smtClean="0">
                <a:latin typeface="Arial" pitchFamily="34" charset="0"/>
                <a:cs typeface="Arial" pitchFamily="34" charset="0"/>
              </a:rPr>
              <a:t>4.4.2 Genereller Aufbau der Wasserschläuche</a:t>
            </a:r>
            <a:endParaRPr lang="de-DE" sz="2800" dirty="0">
              <a:latin typeface="Arial" pitchFamily="34" charset="0"/>
              <a:cs typeface="Arial" pitchFamily="34" charset="0"/>
            </a:endParaRPr>
          </a:p>
        </p:txBody>
      </p:sp>
      <p:pic>
        <p:nvPicPr>
          <p:cNvPr id="4" name="Grafik 22" descr="saugfalle 009.JPG"/>
          <p:cNvPicPr/>
          <p:nvPr/>
        </p:nvPicPr>
        <p:blipFill>
          <a:blip r:embed="rId2" cstate="print"/>
          <a:stretch>
            <a:fillRect/>
          </a:stretch>
        </p:blipFill>
        <p:spPr>
          <a:xfrm>
            <a:off x="2555776" y="1268760"/>
            <a:ext cx="3960440" cy="3240360"/>
          </a:xfrm>
          <a:prstGeom prst="rect">
            <a:avLst/>
          </a:prstGeom>
        </p:spPr>
      </p:pic>
      <p:sp>
        <p:nvSpPr>
          <p:cNvPr id="5" name="Textfeld 4"/>
          <p:cNvSpPr txBox="1"/>
          <p:nvPr/>
        </p:nvSpPr>
        <p:spPr>
          <a:xfrm>
            <a:off x="251520" y="1340768"/>
            <a:ext cx="2088232" cy="861774"/>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Blüten:</a:t>
            </a:r>
          </a:p>
          <a:p>
            <a:r>
              <a:rPr lang="de-DE" sz="1600" dirty="0" smtClean="0">
                <a:latin typeface="Arial" pitchFamily="34" charset="0"/>
                <a:cs typeface="Arial" pitchFamily="34" charset="0"/>
              </a:rPr>
              <a:t>Erinnern an Veilchen und Orchideen</a:t>
            </a:r>
            <a:endParaRPr lang="de-DE" sz="1600" dirty="0">
              <a:latin typeface="Arial" pitchFamily="34" charset="0"/>
              <a:cs typeface="Arial" pitchFamily="34" charset="0"/>
            </a:endParaRPr>
          </a:p>
        </p:txBody>
      </p:sp>
      <p:sp>
        <p:nvSpPr>
          <p:cNvPr id="6" name="Textfeld 5"/>
          <p:cNvSpPr txBox="1"/>
          <p:nvPr/>
        </p:nvSpPr>
        <p:spPr>
          <a:xfrm>
            <a:off x="251520" y="2708920"/>
            <a:ext cx="2160240" cy="1107996"/>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Blätter:</a:t>
            </a:r>
          </a:p>
          <a:p>
            <a:pPr>
              <a:buFont typeface="Arial" pitchFamily="34" charset="0"/>
              <a:buChar char="•"/>
            </a:pPr>
            <a:r>
              <a:rPr lang="de-DE" sz="1600" dirty="0" smtClean="0">
                <a:latin typeface="Arial" pitchFamily="34" charset="0"/>
                <a:cs typeface="Arial" pitchFamily="34" charset="0"/>
              </a:rPr>
              <a:t>Löffelförmig</a:t>
            </a:r>
          </a:p>
          <a:p>
            <a:pPr>
              <a:buFont typeface="Arial" pitchFamily="34" charset="0"/>
              <a:buChar char="•"/>
            </a:pPr>
            <a:r>
              <a:rPr lang="de-DE" sz="1600" dirty="0" smtClean="0">
                <a:latin typeface="Arial" pitchFamily="34" charset="0"/>
                <a:cs typeface="Arial" pitchFamily="34" charset="0"/>
              </a:rPr>
              <a:t>Bilden 3-6 cm hohen</a:t>
            </a:r>
          </a:p>
          <a:p>
            <a:pPr>
              <a:buFont typeface="Arial" pitchFamily="34" charset="0"/>
              <a:buChar char="•"/>
            </a:pPr>
            <a:r>
              <a:rPr lang="de-DE" sz="1600" dirty="0" smtClean="0">
                <a:latin typeface="Arial" pitchFamily="34" charset="0"/>
                <a:cs typeface="Arial" pitchFamily="34" charset="0"/>
              </a:rPr>
              <a:t>Rasenteppich</a:t>
            </a:r>
            <a:endParaRPr lang="de-DE" sz="1600" dirty="0">
              <a:latin typeface="Arial" pitchFamily="34" charset="0"/>
              <a:cs typeface="Arial" pitchFamily="34" charset="0"/>
            </a:endParaRPr>
          </a:p>
        </p:txBody>
      </p:sp>
      <p:sp>
        <p:nvSpPr>
          <p:cNvPr id="7" name="Textfeld 6"/>
          <p:cNvSpPr txBox="1"/>
          <p:nvPr/>
        </p:nvSpPr>
        <p:spPr>
          <a:xfrm>
            <a:off x="6732240" y="1628800"/>
            <a:ext cx="2160240" cy="2092881"/>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Tauchblätter:</a:t>
            </a:r>
          </a:p>
          <a:p>
            <a:pPr>
              <a:buFont typeface="Arial" pitchFamily="34" charset="0"/>
              <a:buChar char="•"/>
            </a:pPr>
            <a:r>
              <a:rPr lang="de-DE" sz="1600" dirty="0" smtClean="0">
                <a:latin typeface="Arial" pitchFamily="34" charset="0"/>
                <a:cs typeface="Arial" pitchFamily="34" charset="0"/>
              </a:rPr>
              <a:t>10 cm ins Erdreich</a:t>
            </a:r>
          </a:p>
          <a:p>
            <a:pPr>
              <a:buFont typeface="Arial" pitchFamily="34" charset="0"/>
              <a:buChar char="•"/>
            </a:pPr>
            <a:r>
              <a:rPr lang="de-DE" sz="1600" dirty="0" err="1" smtClean="0">
                <a:latin typeface="Arial" pitchFamily="34" charset="0"/>
                <a:cs typeface="Arial" pitchFamily="34" charset="0"/>
              </a:rPr>
              <a:t>Fadig</a:t>
            </a:r>
            <a:r>
              <a:rPr lang="de-DE" sz="1600" dirty="0" smtClean="0">
                <a:latin typeface="Arial" pitchFamily="34" charset="0"/>
                <a:cs typeface="Arial" pitchFamily="34" charset="0"/>
              </a:rPr>
              <a:t>, fein zerteilt→ überstehen Wasserbewegungen</a:t>
            </a:r>
          </a:p>
          <a:p>
            <a:pPr>
              <a:buFont typeface="Arial" pitchFamily="34" charset="0"/>
              <a:buChar char="•"/>
            </a:pPr>
            <a:r>
              <a:rPr lang="de-DE" sz="1600" dirty="0" smtClean="0">
                <a:latin typeface="Arial" pitchFamily="34" charset="0"/>
                <a:cs typeface="Arial" pitchFamily="34" charset="0"/>
              </a:rPr>
              <a:t>Zipfel der Tauchblätter= Fangblasen</a:t>
            </a:r>
            <a:endParaRPr lang="de-DE" sz="1600" dirty="0">
              <a:latin typeface="Arial" pitchFamily="34" charset="0"/>
              <a:cs typeface="Arial" pitchFamily="34" charset="0"/>
            </a:endParaRPr>
          </a:p>
        </p:txBody>
      </p:sp>
      <p:sp>
        <p:nvSpPr>
          <p:cNvPr id="8" name="Textfeld 7"/>
          <p:cNvSpPr txBox="1"/>
          <p:nvPr/>
        </p:nvSpPr>
        <p:spPr>
          <a:xfrm>
            <a:off x="2411760" y="4581128"/>
            <a:ext cx="4608512" cy="2092881"/>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Fangblasen:</a:t>
            </a:r>
          </a:p>
          <a:p>
            <a:pPr>
              <a:buFont typeface="Arial" pitchFamily="34" charset="0"/>
              <a:buChar char="•"/>
            </a:pPr>
            <a:r>
              <a:rPr lang="de-DE" sz="1600" dirty="0" smtClean="0">
                <a:latin typeface="Arial" pitchFamily="34" charset="0"/>
                <a:cs typeface="Arial" pitchFamily="34" charset="0"/>
              </a:rPr>
              <a:t>Etwas längliche Schläuche</a:t>
            </a:r>
          </a:p>
          <a:p>
            <a:pPr>
              <a:buFont typeface="Arial" pitchFamily="34" charset="0"/>
              <a:buChar char="•"/>
            </a:pPr>
            <a:r>
              <a:rPr lang="de-DE" sz="1600" dirty="0" smtClean="0">
                <a:latin typeface="Arial" pitchFamily="34" charset="0"/>
                <a:cs typeface="Arial" pitchFamily="34" charset="0"/>
              </a:rPr>
              <a:t>Größe: 2-4 mm</a:t>
            </a:r>
          </a:p>
          <a:p>
            <a:pPr>
              <a:buFont typeface="Arial" pitchFamily="34" charset="0"/>
              <a:buChar char="•"/>
            </a:pPr>
            <a:r>
              <a:rPr lang="de-DE" sz="1600" dirty="0" smtClean="0">
                <a:latin typeface="Arial" pitchFamily="34" charset="0"/>
                <a:cs typeface="Arial" pitchFamily="34" charset="0"/>
              </a:rPr>
              <a:t>In Schläuchen Unterdruck</a:t>
            </a:r>
          </a:p>
          <a:p>
            <a:pPr>
              <a:buFont typeface="Arial" pitchFamily="34" charset="0"/>
              <a:buChar char="•"/>
            </a:pPr>
            <a:r>
              <a:rPr lang="de-DE" sz="1600" dirty="0" smtClean="0">
                <a:latin typeface="Arial" pitchFamily="34" charset="0"/>
                <a:cs typeface="Arial" pitchFamily="34" charset="0"/>
              </a:rPr>
              <a:t>Normalzustand: luftgefüllte Blasen</a:t>
            </a:r>
          </a:p>
          <a:p>
            <a:pPr>
              <a:buFont typeface="Arial" pitchFamily="34" charset="0"/>
              <a:buChar char="•"/>
            </a:pPr>
            <a:r>
              <a:rPr lang="de-DE" sz="1600" dirty="0" smtClean="0">
                <a:latin typeface="Arial" pitchFamily="34" charset="0"/>
                <a:cs typeface="Arial" pitchFamily="34" charset="0"/>
              </a:rPr>
              <a:t>Im nichtgeöffneten Zustand: konkave Wände</a:t>
            </a:r>
          </a:p>
          <a:p>
            <a:pPr>
              <a:buFont typeface="Arial" pitchFamily="34" charset="0"/>
              <a:buChar char="•"/>
            </a:pPr>
            <a:r>
              <a:rPr lang="de-DE" sz="1600" dirty="0" smtClean="0">
                <a:latin typeface="Arial" pitchFamily="34" charset="0"/>
                <a:cs typeface="Arial" pitchFamily="34" charset="0"/>
              </a:rPr>
              <a:t>Falleneingang mit Klappe verschlossen</a:t>
            </a:r>
          </a:p>
          <a:p>
            <a:pPr>
              <a:buFont typeface="Arial" pitchFamily="34" charset="0"/>
              <a:buChar char="•"/>
            </a:pPr>
            <a:r>
              <a:rPr lang="de-DE" sz="1600" dirty="0" smtClean="0">
                <a:latin typeface="Arial" pitchFamily="34" charset="0"/>
                <a:cs typeface="Arial" pitchFamily="34" charset="0"/>
              </a:rPr>
              <a:t>4 steife Borsten an Klappe</a:t>
            </a:r>
          </a:p>
        </p:txBody>
      </p:sp>
      <p:cxnSp>
        <p:nvCxnSpPr>
          <p:cNvPr id="10" name="Gerade Verbindung mit Pfeil 9"/>
          <p:cNvCxnSpPr/>
          <p:nvPr/>
        </p:nvCxnSpPr>
        <p:spPr>
          <a:xfrm flipV="1">
            <a:off x="4355976" y="3356992"/>
            <a:ext cx="0" cy="122413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flipH="1" flipV="1">
            <a:off x="5292080" y="1484784"/>
            <a:ext cx="1440160"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a:xfrm flipH="1">
            <a:off x="4499992" y="1772816"/>
            <a:ext cx="1080120" cy="1656184"/>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p:nvCxnSpPr>
        <p:spPr>
          <a:xfrm>
            <a:off x="5508104" y="1700808"/>
            <a:ext cx="144016" cy="144016"/>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p:nvCxnSpPr>
        <p:spPr>
          <a:xfrm>
            <a:off x="4427984" y="3356992"/>
            <a:ext cx="144016" cy="144016"/>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Textfeld 26"/>
          <p:cNvSpPr txBox="1"/>
          <p:nvPr/>
        </p:nvSpPr>
        <p:spPr>
          <a:xfrm>
            <a:off x="5436096" y="2852936"/>
            <a:ext cx="864096" cy="338554"/>
          </a:xfrm>
          <a:prstGeom prst="rect">
            <a:avLst/>
          </a:prstGeom>
          <a:noFill/>
          <a:ln>
            <a:solidFill>
              <a:srgbClr val="FFC000"/>
            </a:solidFill>
          </a:ln>
        </p:spPr>
        <p:txBody>
          <a:bodyPr wrap="square" rtlCol="0">
            <a:spAutoFit/>
          </a:bodyPr>
          <a:lstStyle/>
          <a:p>
            <a:r>
              <a:rPr lang="de-DE" sz="1600" dirty="0" smtClean="0">
                <a:solidFill>
                  <a:srgbClr val="FFC000"/>
                </a:solidFill>
                <a:latin typeface="Arial" pitchFamily="34" charset="0"/>
                <a:cs typeface="Arial" pitchFamily="34" charset="0"/>
              </a:rPr>
              <a:t>3,4 mm</a:t>
            </a:r>
            <a:endParaRPr lang="de-DE" sz="1600" dirty="0">
              <a:solidFill>
                <a:srgbClr val="FFC000"/>
              </a:solidFill>
              <a:latin typeface="Arial" pitchFamily="34" charset="0"/>
              <a:cs typeface="Arial" pitchFamily="34" charset="0"/>
            </a:endParaRPr>
          </a:p>
        </p:txBody>
      </p:sp>
      <p:sp>
        <p:nvSpPr>
          <p:cNvPr id="15" name="Textfeld 14"/>
          <p:cNvSpPr txBox="1"/>
          <p:nvPr/>
        </p:nvSpPr>
        <p:spPr>
          <a:xfrm>
            <a:off x="8100392" y="6381328"/>
            <a:ext cx="864096" cy="307777"/>
          </a:xfrm>
          <a:prstGeom prst="rect">
            <a:avLst/>
          </a:prstGeom>
          <a:noFill/>
        </p:spPr>
        <p:txBody>
          <a:bodyPr wrap="square" rtlCol="0">
            <a:spAutoFit/>
          </a:bodyPr>
          <a:lstStyle/>
          <a:p>
            <a:r>
              <a:rPr lang="de-DE" sz="1400" dirty="0" smtClean="0">
                <a:latin typeface="Arial" pitchFamily="34" charset="0"/>
                <a:cs typeface="Arial" pitchFamily="34" charset="0"/>
                <a:hlinkClick r:id="rId3" action="ppaction://hlinksldjump"/>
              </a:rPr>
              <a:t>Zurück</a:t>
            </a:r>
            <a:endParaRPr lang="de-DE" sz="1400" dirty="0">
              <a:latin typeface="Arial" pitchFamily="34" charset="0"/>
              <a:cs typeface="Arial" pitchFamily="34" charset="0"/>
            </a:endParaRPr>
          </a:p>
        </p:txBody>
      </p:sp>
      <p:sp>
        <p:nvSpPr>
          <p:cNvPr id="16" name="Textfeld 15"/>
          <p:cNvSpPr txBox="1"/>
          <p:nvPr/>
        </p:nvSpPr>
        <p:spPr>
          <a:xfrm>
            <a:off x="323528" y="4077072"/>
            <a:ext cx="1944216" cy="369332"/>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Auslöseborsten</a:t>
            </a:r>
            <a:endParaRPr lang="de-DE" b="1" dirty="0">
              <a:latin typeface="Arial" pitchFamily="34" charset="0"/>
              <a:cs typeface="Arial" pitchFamily="34" charset="0"/>
            </a:endParaRPr>
          </a:p>
        </p:txBody>
      </p:sp>
      <p:cxnSp>
        <p:nvCxnSpPr>
          <p:cNvPr id="18" name="Gerade Verbindung mit Pfeil 17"/>
          <p:cNvCxnSpPr>
            <a:stCxn id="16" idx="3"/>
          </p:cNvCxnSpPr>
          <p:nvPr/>
        </p:nvCxnSpPr>
        <p:spPr>
          <a:xfrm flipV="1">
            <a:off x="2267744" y="3573016"/>
            <a:ext cx="1512168" cy="68872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p>
            <a:pPr algn="l"/>
            <a:r>
              <a:rPr lang="de-DE" sz="3200" dirty="0" smtClean="0">
                <a:latin typeface="Arial" pitchFamily="34" charset="0"/>
                <a:cs typeface="Arial" pitchFamily="34" charset="0"/>
              </a:rPr>
              <a:t>5. Die fünf Fangmechanismen</a:t>
            </a:r>
            <a:endParaRPr lang="de-DE" sz="3200" dirty="0">
              <a:latin typeface="Arial" pitchFamily="34" charset="0"/>
              <a:cs typeface="Arial" pitchFamily="34" charset="0"/>
            </a:endParaRPr>
          </a:p>
        </p:txBody>
      </p:sp>
      <p:sp>
        <p:nvSpPr>
          <p:cNvPr id="3" name="Textfeld 2"/>
          <p:cNvSpPr txBox="1"/>
          <p:nvPr/>
        </p:nvSpPr>
        <p:spPr>
          <a:xfrm>
            <a:off x="971600" y="1196752"/>
            <a:ext cx="7200800" cy="923330"/>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Die </a:t>
            </a:r>
            <a:r>
              <a:rPr lang="de-DE" dirty="0" err="1" smtClean="0">
                <a:latin typeface="Arial" pitchFamily="34" charset="0"/>
                <a:cs typeface="Arial" pitchFamily="34" charset="0"/>
              </a:rPr>
              <a:t>Karnivorie</a:t>
            </a:r>
            <a:r>
              <a:rPr lang="de-DE" dirty="0" smtClean="0">
                <a:latin typeface="Arial" pitchFamily="34" charset="0"/>
                <a:cs typeface="Arial" pitchFamily="34" charset="0"/>
              </a:rPr>
              <a:t> hat sich im Pflanzenreich auf unterschiedliche Weise entwickelt. So gibt es fünf verschiedene Fangmechanismen.</a:t>
            </a:r>
            <a:endParaRPr lang="de-DE" dirty="0">
              <a:latin typeface="Arial" pitchFamily="34" charset="0"/>
              <a:cs typeface="Arial" pitchFamily="34" charset="0"/>
            </a:endParaRPr>
          </a:p>
        </p:txBody>
      </p:sp>
      <p:sp>
        <p:nvSpPr>
          <p:cNvPr id="4" name="Textfeld 3"/>
          <p:cNvSpPr txBox="1"/>
          <p:nvPr/>
        </p:nvSpPr>
        <p:spPr>
          <a:xfrm>
            <a:off x="323528" y="2420888"/>
            <a:ext cx="8496944"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5.1 Die Klebefalle als Beispiel für einen aktiven Fangmechanismus</a:t>
            </a:r>
            <a:endParaRPr lang="de-DE" sz="2000" dirty="0">
              <a:latin typeface="Arial" pitchFamily="34" charset="0"/>
              <a:cs typeface="Arial" pitchFamily="34" charset="0"/>
            </a:endParaRPr>
          </a:p>
        </p:txBody>
      </p:sp>
      <p:sp>
        <p:nvSpPr>
          <p:cNvPr id="5" name="Textfeld 4"/>
          <p:cNvSpPr txBox="1"/>
          <p:nvPr/>
        </p:nvSpPr>
        <p:spPr>
          <a:xfrm>
            <a:off x="1043608" y="2924944"/>
            <a:ext cx="7200800"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5.2 Die Gleitfalle als eine effektive Fangmethode</a:t>
            </a:r>
            <a:endParaRPr lang="de-DE" sz="2000" dirty="0">
              <a:latin typeface="Arial" pitchFamily="34" charset="0"/>
              <a:cs typeface="Arial" pitchFamily="34" charset="0"/>
            </a:endParaRPr>
          </a:p>
        </p:txBody>
      </p:sp>
      <p:sp>
        <p:nvSpPr>
          <p:cNvPr id="6" name="Textfeld 5"/>
          <p:cNvSpPr txBox="1"/>
          <p:nvPr/>
        </p:nvSpPr>
        <p:spPr>
          <a:xfrm>
            <a:off x="899592" y="3429000"/>
            <a:ext cx="7560840"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4" action="ppaction://hlinksldjump"/>
              </a:rPr>
              <a:t>5.3 Die Klappfalle als ein sekundenschneller Fangmechanismus</a:t>
            </a:r>
            <a:endParaRPr lang="de-DE" sz="2000" dirty="0">
              <a:latin typeface="Arial" pitchFamily="34" charset="0"/>
              <a:cs typeface="Arial" pitchFamily="34" charset="0"/>
            </a:endParaRPr>
          </a:p>
        </p:txBody>
      </p:sp>
      <p:sp>
        <p:nvSpPr>
          <p:cNvPr id="7" name="Textfeld 6"/>
          <p:cNvSpPr txBox="1"/>
          <p:nvPr/>
        </p:nvSpPr>
        <p:spPr>
          <a:xfrm>
            <a:off x="899592" y="3933056"/>
            <a:ext cx="7632848"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5" action="ppaction://hlinksldjump"/>
              </a:rPr>
              <a:t>5.4 Die Saugfalle als schnellster Fangmechanismus</a:t>
            </a:r>
            <a:endParaRPr lang="de-DE" sz="2000" dirty="0">
              <a:latin typeface="Arial" pitchFamily="34" charset="0"/>
              <a:cs typeface="Arial" pitchFamily="34" charset="0"/>
            </a:endParaRPr>
          </a:p>
        </p:txBody>
      </p:sp>
      <p:sp>
        <p:nvSpPr>
          <p:cNvPr id="8" name="Textfeld 7"/>
          <p:cNvSpPr txBox="1"/>
          <p:nvPr/>
        </p:nvSpPr>
        <p:spPr>
          <a:xfrm>
            <a:off x="1403648" y="4437112"/>
            <a:ext cx="6408712"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6" action="ppaction://hlinksldjump"/>
              </a:rPr>
              <a:t>5.5 </a:t>
            </a:r>
            <a:r>
              <a:rPr lang="de-DE" sz="2000" dirty="0" err="1" smtClean="0">
                <a:latin typeface="Arial" pitchFamily="34" charset="0"/>
                <a:cs typeface="Arial" pitchFamily="34" charset="0"/>
                <a:hlinkClick r:id="rId6" action="ppaction://hlinksldjump"/>
              </a:rPr>
              <a:t>Reusenfalle</a:t>
            </a:r>
            <a:r>
              <a:rPr lang="de-DE" sz="2000" dirty="0" smtClean="0">
                <a:latin typeface="Arial" pitchFamily="34" charset="0"/>
                <a:cs typeface="Arial" pitchFamily="34" charset="0"/>
                <a:hlinkClick r:id="rId6" action="ppaction://hlinksldjump"/>
              </a:rPr>
              <a:t> mit ihrem komplizierten Fangsystem</a:t>
            </a:r>
            <a:endParaRPr lang="de-DE" sz="2000" dirty="0">
              <a:latin typeface="Arial" pitchFamily="34" charset="0"/>
              <a:cs typeface="Arial" pitchFamily="34" charset="0"/>
            </a:endParaRPr>
          </a:p>
        </p:txBody>
      </p:sp>
      <p:sp>
        <p:nvSpPr>
          <p:cNvPr id="9" name="Textfeld 8"/>
          <p:cNvSpPr txBox="1"/>
          <p:nvPr/>
        </p:nvSpPr>
        <p:spPr>
          <a:xfrm>
            <a:off x="971600" y="5157192"/>
            <a:ext cx="7200800" cy="1287532"/>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Die Fangmechanismen kann man wiederum in aktiv und passiv unterteilen, je nachdem ob die Karnivore in der Lage ist durch Blattbewegungen den Fang zu beschleunigen.</a:t>
            </a:r>
            <a:endParaRPr lang="de-DE" dirty="0">
              <a:latin typeface="Arial" pitchFamily="34" charset="0"/>
              <a:cs typeface="Arial" pitchFamily="34" charset="0"/>
            </a:endParaRPr>
          </a:p>
        </p:txBody>
      </p:sp>
      <p:sp>
        <p:nvSpPr>
          <p:cNvPr id="10" name="Textfeld 9"/>
          <p:cNvSpPr txBox="1"/>
          <p:nvPr/>
        </p:nvSpPr>
        <p:spPr>
          <a:xfrm>
            <a:off x="8028384" y="6381328"/>
            <a:ext cx="936104"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7"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8229600" cy="1143000"/>
          </a:xfrm>
        </p:spPr>
        <p:txBody>
          <a:bodyPr>
            <a:normAutofit/>
          </a:bodyPr>
          <a:lstStyle/>
          <a:p>
            <a:pPr algn="l"/>
            <a:r>
              <a:rPr lang="de-DE" sz="2900" dirty="0" smtClean="0">
                <a:latin typeface="Arial" pitchFamily="34" charset="0"/>
                <a:cs typeface="Arial" pitchFamily="34" charset="0"/>
              </a:rPr>
              <a:t>5.1 Die Klebfalle als Beispiel für einen </a:t>
            </a:r>
            <a:br>
              <a:rPr lang="de-DE" sz="2900" dirty="0" smtClean="0">
                <a:latin typeface="Arial" pitchFamily="34" charset="0"/>
                <a:cs typeface="Arial" pitchFamily="34" charset="0"/>
              </a:rPr>
            </a:br>
            <a:r>
              <a:rPr lang="de-DE" sz="2900" dirty="0" smtClean="0">
                <a:latin typeface="Arial" pitchFamily="34" charset="0"/>
                <a:cs typeface="Arial" pitchFamily="34" charset="0"/>
              </a:rPr>
              <a:t>      aktiven Fangmechanismus</a:t>
            </a:r>
            <a:endParaRPr lang="de-DE" sz="2900" dirty="0">
              <a:latin typeface="Arial" pitchFamily="34" charset="0"/>
              <a:cs typeface="Arial" pitchFamily="34" charset="0"/>
            </a:endParaRPr>
          </a:p>
        </p:txBody>
      </p:sp>
      <p:sp>
        <p:nvSpPr>
          <p:cNvPr id="3" name="Textfeld 2"/>
          <p:cNvSpPr txBox="1"/>
          <p:nvPr/>
        </p:nvSpPr>
        <p:spPr>
          <a:xfrm>
            <a:off x="971600" y="2132856"/>
            <a:ext cx="7200800" cy="1754326"/>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Das Prinzip macht sich vor allem der Sonnentau (</a:t>
            </a:r>
            <a:r>
              <a:rPr lang="de-DE" dirty="0" err="1" smtClean="0">
                <a:latin typeface="Arial" pitchFamily="34" charset="0"/>
                <a:cs typeface="Arial" pitchFamily="34" charset="0"/>
              </a:rPr>
              <a:t>Drosera</a:t>
            </a:r>
            <a:r>
              <a:rPr lang="de-DE" dirty="0" smtClean="0">
                <a:latin typeface="Arial" pitchFamily="34" charset="0"/>
                <a:cs typeface="Arial" pitchFamily="34" charset="0"/>
              </a:rPr>
              <a:t>) und das Fettkraut (</a:t>
            </a:r>
            <a:r>
              <a:rPr lang="de-DE" dirty="0" err="1" smtClean="0">
                <a:latin typeface="Arial" pitchFamily="34" charset="0"/>
                <a:cs typeface="Arial" pitchFamily="34" charset="0"/>
              </a:rPr>
              <a:t>Pinguicula</a:t>
            </a:r>
            <a:r>
              <a:rPr lang="de-DE" dirty="0" smtClean="0">
                <a:latin typeface="Arial" pitchFamily="34" charset="0"/>
                <a:cs typeface="Arial" pitchFamily="34" charset="0"/>
              </a:rPr>
              <a:t>) zu nutze.</a:t>
            </a:r>
          </a:p>
          <a:p>
            <a:pPr>
              <a:lnSpc>
                <a:spcPct val="150000"/>
              </a:lnSpc>
            </a:pPr>
            <a:r>
              <a:rPr lang="de-DE" dirty="0" smtClean="0">
                <a:latin typeface="Arial" pitchFamily="34" charset="0"/>
                <a:cs typeface="Arial" pitchFamily="34" charset="0"/>
              </a:rPr>
              <a:t>Aktive Klebfallen können durch eigene Bewegungen der Fangblätter das Festkleben der Beute beschleunigen.</a:t>
            </a:r>
          </a:p>
        </p:txBody>
      </p:sp>
      <p:sp>
        <p:nvSpPr>
          <p:cNvPr id="4" name="Textfeld 3"/>
          <p:cNvSpPr txBox="1"/>
          <p:nvPr/>
        </p:nvSpPr>
        <p:spPr>
          <a:xfrm>
            <a:off x="1907704" y="4365104"/>
            <a:ext cx="6120680" cy="400110"/>
          </a:xfrm>
          <a:prstGeom prst="rect">
            <a:avLst/>
          </a:prstGeom>
          <a:noFill/>
        </p:spPr>
        <p:txBody>
          <a:bodyPr wrap="square" rtlCol="0">
            <a:spAutoFit/>
          </a:bodyPr>
          <a:lstStyle/>
          <a:p>
            <a:r>
              <a:rPr lang="de-DE" sz="2000" dirty="0" smtClean="0">
                <a:latin typeface="Arial" pitchFamily="34" charset="0"/>
                <a:cs typeface="Arial" pitchFamily="34" charset="0"/>
                <a:hlinkClick r:id="rId2" action="ppaction://hlinksldjump"/>
              </a:rPr>
              <a:t>5.1.1  Fangmechanismus des Fettkrautes</a:t>
            </a:r>
            <a:endParaRPr lang="de-DE" sz="2000" dirty="0">
              <a:latin typeface="Arial" pitchFamily="34" charset="0"/>
              <a:cs typeface="Arial" pitchFamily="34" charset="0"/>
            </a:endParaRPr>
          </a:p>
        </p:txBody>
      </p:sp>
      <p:sp>
        <p:nvSpPr>
          <p:cNvPr id="5" name="Textfeld 4"/>
          <p:cNvSpPr txBox="1"/>
          <p:nvPr/>
        </p:nvSpPr>
        <p:spPr>
          <a:xfrm>
            <a:off x="899592" y="5085184"/>
            <a:ext cx="7848872"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5.1.2 Der beweglichere Fangmechanismus des Sonnentaus</a:t>
            </a:r>
            <a:endParaRPr lang="de-DE" sz="2000" dirty="0">
              <a:latin typeface="Arial" pitchFamily="34" charset="0"/>
              <a:cs typeface="Arial" pitchFamily="34" charset="0"/>
            </a:endParaRPr>
          </a:p>
        </p:txBody>
      </p:sp>
      <p:sp>
        <p:nvSpPr>
          <p:cNvPr id="6" name="Textfeld 5"/>
          <p:cNvSpPr txBox="1"/>
          <p:nvPr/>
        </p:nvSpPr>
        <p:spPr>
          <a:xfrm>
            <a:off x="7956376" y="6309320"/>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78098"/>
          </a:xfrm>
        </p:spPr>
        <p:txBody>
          <a:bodyPr>
            <a:normAutofit/>
          </a:bodyPr>
          <a:lstStyle/>
          <a:p>
            <a:pPr algn="l"/>
            <a:r>
              <a:rPr lang="de-DE" sz="2800" dirty="0" smtClean="0">
                <a:latin typeface="Arial" pitchFamily="34" charset="0"/>
                <a:cs typeface="Arial" pitchFamily="34" charset="0"/>
              </a:rPr>
              <a:t>5.1.1 Fangmechanismus des Fettkrautes</a:t>
            </a:r>
            <a:endParaRPr lang="de-DE" sz="2800" dirty="0">
              <a:latin typeface="Arial" pitchFamily="34" charset="0"/>
              <a:cs typeface="Arial" pitchFamily="34" charset="0"/>
            </a:endParaRPr>
          </a:p>
        </p:txBody>
      </p:sp>
      <p:sp>
        <p:nvSpPr>
          <p:cNvPr id="3" name="Textfeld 2"/>
          <p:cNvSpPr txBox="1"/>
          <p:nvPr/>
        </p:nvSpPr>
        <p:spPr>
          <a:xfrm>
            <a:off x="611560" y="1052736"/>
            <a:ext cx="8208912" cy="2585323"/>
          </a:xfrm>
          <a:prstGeom prst="rect">
            <a:avLst/>
          </a:prstGeom>
          <a:noFill/>
        </p:spPr>
        <p:txBody>
          <a:bodyPr wrap="square" rtlCol="0">
            <a:spAutoFit/>
          </a:bodyPr>
          <a:lstStyle/>
          <a:p>
            <a:pPr>
              <a:buFont typeface="Arial" pitchFamily="34" charset="0"/>
              <a:buChar char="•"/>
            </a:pPr>
            <a:r>
              <a:rPr lang="de-DE" b="1" dirty="0" smtClean="0">
                <a:latin typeface="Arial" pitchFamily="34" charset="0"/>
                <a:cs typeface="Arial" pitchFamily="34" charset="0"/>
              </a:rPr>
              <a:t>Anlockung</a:t>
            </a:r>
            <a:r>
              <a:rPr lang="de-DE" dirty="0" smtClean="0">
                <a:latin typeface="Arial" pitchFamily="34" charset="0"/>
                <a:cs typeface="Arial" pitchFamily="34" charset="0"/>
              </a:rPr>
              <a:t>: duftendes Sekret, welches Drüsen auf Tentakelspitzen</a:t>
            </a:r>
          </a:p>
          <a:p>
            <a:r>
              <a:rPr lang="de-DE" dirty="0" smtClean="0">
                <a:latin typeface="Arial" pitchFamily="34" charset="0"/>
                <a:cs typeface="Arial" pitchFamily="34" charset="0"/>
              </a:rPr>
              <a:t>                    absondern</a:t>
            </a:r>
          </a:p>
          <a:p>
            <a:pPr>
              <a:buFont typeface="Arial" pitchFamily="34" charset="0"/>
              <a:buChar char="•"/>
            </a:pPr>
            <a:r>
              <a:rPr lang="de-DE" b="1" dirty="0" smtClean="0">
                <a:latin typeface="Arial" pitchFamily="34" charset="0"/>
                <a:cs typeface="Arial" pitchFamily="34" charset="0"/>
              </a:rPr>
              <a:t>Festhalten</a:t>
            </a:r>
            <a:r>
              <a:rPr lang="de-DE" dirty="0" smtClean="0">
                <a:latin typeface="Arial" pitchFamily="34" charset="0"/>
                <a:cs typeface="Arial" pitchFamily="34" charset="0"/>
              </a:rPr>
              <a:t>: duftendes Sekret ist zugleich klebrig</a:t>
            </a:r>
          </a:p>
          <a:p>
            <a:pPr>
              <a:buFont typeface="Arial" pitchFamily="34" charset="0"/>
              <a:buChar char="•"/>
            </a:pPr>
            <a:r>
              <a:rPr lang="de-DE" b="1" dirty="0" smtClean="0">
                <a:latin typeface="Arial" pitchFamily="34" charset="0"/>
                <a:cs typeface="Arial" pitchFamily="34" charset="0"/>
              </a:rPr>
              <a:t>Verschleimen:</a:t>
            </a:r>
            <a:r>
              <a:rPr lang="de-DE" dirty="0" smtClean="0">
                <a:latin typeface="Arial" pitchFamily="34" charset="0"/>
                <a:cs typeface="Arial" pitchFamily="34" charset="0"/>
              </a:rPr>
              <a:t> -durch zappelnde Befreiungsversuche mit mehr Sekret in </a:t>
            </a:r>
          </a:p>
          <a:p>
            <a:r>
              <a:rPr lang="de-DE" dirty="0" smtClean="0">
                <a:latin typeface="Arial" pitchFamily="34" charset="0"/>
                <a:cs typeface="Arial" pitchFamily="34" charset="0"/>
              </a:rPr>
              <a:t>                           Berührung</a:t>
            </a:r>
          </a:p>
          <a:p>
            <a:r>
              <a:rPr lang="de-DE" dirty="0" smtClean="0">
                <a:latin typeface="Arial" pitchFamily="34" charset="0"/>
                <a:cs typeface="Arial" pitchFamily="34" charset="0"/>
              </a:rPr>
              <a:t>                         - durch Einrollen der Blätter mit mehr Sekret in Berührung</a:t>
            </a:r>
          </a:p>
          <a:p>
            <a:r>
              <a:rPr lang="de-DE" dirty="0" smtClean="0">
                <a:latin typeface="Arial" pitchFamily="34" charset="0"/>
                <a:cs typeface="Arial" pitchFamily="34" charset="0"/>
              </a:rPr>
              <a:t>                         - </a:t>
            </a:r>
            <a:r>
              <a:rPr lang="de-DE" dirty="0" err="1" smtClean="0">
                <a:latin typeface="Arial" pitchFamily="34" charset="0"/>
                <a:cs typeface="Arial" pitchFamily="34" charset="0"/>
              </a:rPr>
              <a:t>Turgordruck</a:t>
            </a:r>
            <a:r>
              <a:rPr lang="de-DE" dirty="0" smtClean="0">
                <a:latin typeface="Arial" pitchFamily="34" charset="0"/>
                <a:cs typeface="Arial" pitchFamily="34" charset="0"/>
              </a:rPr>
              <a:t> der Blattzellen lässt nach →Verdauungsbecken</a:t>
            </a:r>
          </a:p>
          <a:p>
            <a:pPr>
              <a:buFont typeface="Arial" pitchFamily="34" charset="0"/>
              <a:buChar char="•"/>
            </a:pPr>
            <a:r>
              <a:rPr lang="de-DE" b="1" dirty="0" smtClean="0">
                <a:latin typeface="Arial" pitchFamily="34" charset="0"/>
                <a:cs typeface="Arial" pitchFamily="34" charset="0"/>
              </a:rPr>
              <a:t>Verdauung</a:t>
            </a:r>
            <a:r>
              <a:rPr lang="de-DE" dirty="0" smtClean="0">
                <a:latin typeface="Arial" pitchFamily="34" charset="0"/>
                <a:cs typeface="Arial" pitchFamily="34" charset="0"/>
              </a:rPr>
              <a:t>: Ausscheidung der Verdauungssäfte nach 2 Stunden</a:t>
            </a:r>
          </a:p>
          <a:p>
            <a:r>
              <a:rPr lang="de-DE" dirty="0" smtClean="0">
                <a:latin typeface="Arial" pitchFamily="34" charset="0"/>
                <a:cs typeface="Arial" pitchFamily="34" charset="0"/>
              </a:rPr>
              <a:t>                    Verdauung kleinerer Insekten nach 2 Tagen abgeschlossen</a:t>
            </a:r>
          </a:p>
        </p:txBody>
      </p:sp>
      <p:pic>
        <p:nvPicPr>
          <p:cNvPr id="4" name="Grafik 3" descr="moor 113.JPG"/>
          <p:cNvPicPr>
            <a:picLocks noChangeAspect="1"/>
          </p:cNvPicPr>
          <p:nvPr/>
        </p:nvPicPr>
        <p:blipFill>
          <a:blip r:embed="rId2" cstate="print"/>
          <a:stretch>
            <a:fillRect/>
          </a:stretch>
        </p:blipFill>
        <p:spPr>
          <a:xfrm>
            <a:off x="251520" y="3673974"/>
            <a:ext cx="2151940" cy="2635346"/>
          </a:xfrm>
          <a:prstGeom prst="rect">
            <a:avLst/>
          </a:prstGeom>
        </p:spPr>
      </p:pic>
      <p:pic>
        <p:nvPicPr>
          <p:cNvPr id="5" name="Grafik 4" descr="sonnentau mit Herr Dorn 199.JPG"/>
          <p:cNvPicPr>
            <a:picLocks noChangeAspect="1"/>
          </p:cNvPicPr>
          <p:nvPr/>
        </p:nvPicPr>
        <p:blipFill>
          <a:blip r:embed="rId3" cstate="print"/>
          <a:stretch>
            <a:fillRect/>
          </a:stretch>
        </p:blipFill>
        <p:spPr>
          <a:xfrm>
            <a:off x="5004048" y="3965328"/>
            <a:ext cx="3860438" cy="2343992"/>
          </a:xfrm>
          <a:prstGeom prst="rect">
            <a:avLst/>
          </a:prstGeom>
        </p:spPr>
      </p:pic>
      <p:sp>
        <p:nvSpPr>
          <p:cNvPr id="7" name="Textfeld 6"/>
          <p:cNvSpPr txBox="1"/>
          <p:nvPr/>
        </p:nvSpPr>
        <p:spPr>
          <a:xfrm>
            <a:off x="179512" y="6381328"/>
            <a:ext cx="2880320" cy="338554"/>
          </a:xfrm>
          <a:prstGeom prst="rect">
            <a:avLst/>
          </a:prstGeom>
          <a:noFill/>
        </p:spPr>
        <p:txBody>
          <a:bodyPr wrap="square" rtlCol="0">
            <a:spAutoFit/>
          </a:bodyPr>
          <a:lstStyle/>
          <a:p>
            <a:r>
              <a:rPr lang="de-DE" sz="1600" dirty="0" smtClean="0">
                <a:latin typeface="Arial" pitchFamily="34" charset="0"/>
                <a:cs typeface="Arial" pitchFamily="34" charset="0"/>
              </a:rPr>
              <a:t>Eingerolltes Fettkrautblatt</a:t>
            </a:r>
            <a:endParaRPr lang="de-DE" sz="1600" dirty="0">
              <a:latin typeface="Arial" pitchFamily="34" charset="0"/>
              <a:cs typeface="Arial" pitchFamily="34" charset="0"/>
            </a:endParaRPr>
          </a:p>
        </p:txBody>
      </p:sp>
      <p:sp>
        <p:nvSpPr>
          <p:cNvPr id="8" name="Textfeld 7"/>
          <p:cNvSpPr txBox="1"/>
          <p:nvPr/>
        </p:nvSpPr>
        <p:spPr>
          <a:xfrm>
            <a:off x="5076056" y="6381328"/>
            <a:ext cx="3816424" cy="338554"/>
          </a:xfrm>
          <a:prstGeom prst="rect">
            <a:avLst/>
          </a:prstGeom>
          <a:noFill/>
        </p:spPr>
        <p:txBody>
          <a:bodyPr wrap="square" rtlCol="0">
            <a:spAutoFit/>
          </a:bodyPr>
          <a:lstStyle/>
          <a:p>
            <a:r>
              <a:rPr lang="de-DE" sz="1600" dirty="0" smtClean="0">
                <a:latin typeface="Arial" pitchFamily="34" charset="0"/>
                <a:cs typeface="Arial" pitchFamily="34" charset="0"/>
              </a:rPr>
              <a:t>Verdauungsbecken: „Schleimkuhle“</a:t>
            </a:r>
            <a:endParaRPr lang="de-DE" sz="1600" dirty="0">
              <a:latin typeface="Arial" pitchFamily="34" charset="0"/>
              <a:cs typeface="Arial" pitchFamily="34" charset="0"/>
            </a:endParaRPr>
          </a:p>
        </p:txBody>
      </p:sp>
      <p:sp>
        <p:nvSpPr>
          <p:cNvPr id="9" name="Textfeld 8"/>
          <p:cNvSpPr txBox="1"/>
          <p:nvPr/>
        </p:nvSpPr>
        <p:spPr>
          <a:xfrm>
            <a:off x="3131840" y="6453336"/>
            <a:ext cx="1152128"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1124744"/>
          </a:xfrm>
        </p:spPr>
        <p:txBody>
          <a:bodyPr>
            <a:normAutofit/>
          </a:bodyPr>
          <a:lstStyle/>
          <a:p>
            <a:pPr algn="l"/>
            <a:r>
              <a:rPr lang="de-DE" sz="2800" dirty="0" smtClean="0">
                <a:latin typeface="Arial" pitchFamily="34" charset="0"/>
                <a:cs typeface="Arial" pitchFamily="34" charset="0"/>
              </a:rPr>
              <a:t>5.1.2 Der beweglichere Fangmechanismus</a:t>
            </a:r>
            <a:br>
              <a:rPr lang="de-DE" sz="2800" dirty="0" smtClean="0">
                <a:latin typeface="Arial" pitchFamily="34" charset="0"/>
                <a:cs typeface="Arial" pitchFamily="34" charset="0"/>
              </a:rPr>
            </a:br>
            <a:r>
              <a:rPr lang="de-DE" sz="2800" dirty="0" smtClean="0">
                <a:latin typeface="Arial" pitchFamily="34" charset="0"/>
                <a:cs typeface="Arial" pitchFamily="34" charset="0"/>
              </a:rPr>
              <a:t>         des Sonnentaus</a:t>
            </a:r>
            <a:endParaRPr lang="de-DE" sz="2800" dirty="0">
              <a:latin typeface="Arial" pitchFamily="34" charset="0"/>
              <a:cs typeface="Arial" pitchFamily="34" charset="0"/>
            </a:endParaRPr>
          </a:p>
        </p:txBody>
      </p:sp>
      <p:sp>
        <p:nvSpPr>
          <p:cNvPr id="4" name="Textfeld 3"/>
          <p:cNvSpPr txBox="1"/>
          <p:nvPr/>
        </p:nvSpPr>
        <p:spPr>
          <a:xfrm>
            <a:off x="539552" y="1124744"/>
            <a:ext cx="8208912" cy="3488328"/>
          </a:xfrm>
          <a:prstGeom prst="rect">
            <a:avLst/>
          </a:prstGeom>
          <a:noFill/>
        </p:spPr>
        <p:txBody>
          <a:bodyPr wrap="square" rtlCol="0">
            <a:spAutoFit/>
          </a:bodyPr>
          <a:lstStyle/>
          <a:p>
            <a:pPr>
              <a:buFont typeface="Arial" pitchFamily="34" charset="0"/>
              <a:buChar char="•"/>
            </a:pPr>
            <a:r>
              <a:rPr lang="de-DE" b="1" dirty="0" smtClean="0">
                <a:latin typeface="Arial" pitchFamily="34" charset="0"/>
                <a:cs typeface="Arial" pitchFamily="34" charset="0"/>
              </a:rPr>
              <a:t>Anlockung</a:t>
            </a:r>
            <a:r>
              <a:rPr lang="de-DE" dirty="0" smtClean="0">
                <a:latin typeface="Arial" pitchFamily="34" charset="0"/>
                <a:cs typeface="Arial" pitchFamily="34" charset="0"/>
              </a:rPr>
              <a:t>: - Sekret der Tentakeldrüsen imitieren Tautropfen</a:t>
            </a:r>
          </a:p>
          <a:p>
            <a:r>
              <a:rPr lang="de-DE" dirty="0" smtClean="0">
                <a:latin typeface="Arial" pitchFamily="34" charset="0"/>
                <a:cs typeface="Arial" pitchFamily="34" charset="0"/>
              </a:rPr>
              <a:t>                    -  Sekret täuscht süßen Nektartropfen vor</a:t>
            </a:r>
          </a:p>
          <a:p>
            <a:r>
              <a:rPr lang="de-DE" dirty="0" smtClean="0">
                <a:latin typeface="Arial" pitchFamily="34" charset="0"/>
                <a:cs typeface="Arial" pitchFamily="34" charset="0"/>
              </a:rPr>
              <a:t>                    -  süßlicher Geruch</a:t>
            </a:r>
          </a:p>
          <a:p>
            <a:pPr>
              <a:buFont typeface="Arial" pitchFamily="34" charset="0"/>
              <a:buChar char="•"/>
            </a:pPr>
            <a:r>
              <a:rPr lang="de-DE" b="1" dirty="0" smtClean="0">
                <a:latin typeface="Arial" pitchFamily="34" charset="0"/>
                <a:cs typeface="Arial" pitchFamily="34" charset="0"/>
              </a:rPr>
              <a:t>Festhalten</a:t>
            </a:r>
            <a:r>
              <a:rPr lang="de-DE" dirty="0" smtClean="0">
                <a:latin typeface="Arial" pitchFamily="34" charset="0"/>
                <a:cs typeface="Arial" pitchFamily="34" charset="0"/>
              </a:rPr>
              <a:t>: Fangschleim besteht aus Polysacchariden</a:t>
            </a:r>
          </a:p>
          <a:p>
            <a:pPr>
              <a:buFont typeface="Arial" pitchFamily="34" charset="0"/>
              <a:buChar char="•"/>
            </a:pPr>
            <a:r>
              <a:rPr lang="de-DE" b="1" dirty="0" smtClean="0">
                <a:latin typeface="Arial" pitchFamily="34" charset="0"/>
                <a:cs typeface="Arial" pitchFamily="34" charset="0"/>
              </a:rPr>
              <a:t>Verschleimen</a:t>
            </a:r>
            <a:r>
              <a:rPr lang="de-DE" dirty="0" smtClean="0">
                <a:latin typeface="Arial" pitchFamily="34" charset="0"/>
                <a:cs typeface="Arial" pitchFamily="34" charset="0"/>
              </a:rPr>
              <a:t>: -durch Befreiungsversuche mit mehr Sekret in Berührung</a:t>
            </a:r>
          </a:p>
          <a:p>
            <a:r>
              <a:rPr lang="de-DE" dirty="0" smtClean="0">
                <a:latin typeface="Arial" pitchFamily="34" charset="0"/>
                <a:cs typeface="Arial" pitchFamily="34" charset="0"/>
              </a:rPr>
              <a:t>                          -Reizung eines Tentakelköpfchens veranlasst umliegende</a:t>
            </a:r>
          </a:p>
          <a:p>
            <a:r>
              <a:rPr lang="de-DE" dirty="0" smtClean="0">
                <a:latin typeface="Arial" pitchFamily="34" charset="0"/>
                <a:cs typeface="Arial" pitchFamily="34" charset="0"/>
              </a:rPr>
              <a:t>                          Tentakel zur Krümmung → </a:t>
            </a:r>
            <a:r>
              <a:rPr lang="de-DE" dirty="0" smtClean="0">
                <a:latin typeface="Arial" pitchFamily="34" charset="0"/>
                <a:cs typeface="Arial" pitchFamily="34" charset="0"/>
                <a:hlinkClick r:id="rId2" action="ppaction://hlinksldjump"/>
              </a:rPr>
              <a:t>viel Tentakelbewegung</a:t>
            </a:r>
            <a:endParaRPr lang="de-DE" dirty="0" smtClean="0">
              <a:latin typeface="Arial" pitchFamily="34" charset="0"/>
              <a:cs typeface="Arial" pitchFamily="34" charset="0"/>
            </a:endParaRPr>
          </a:p>
          <a:p>
            <a:r>
              <a:rPr lang="de-DE" dirty="0" smtClean="0">
                <a:latin typeface="Arial" pitchFamily="34" charset="0"/>
                <a:cs typeface="Arial" pitchFamily="34" charset="0"/>
              </a:rPr>
              <a:t>                          -Blatt dellt sich </a:t>
            </a:r>
            <a:r>
              <a:rPr lang="de-DE" dirty="0" err="1" smtClean="0">
                <a:latin typeface="Arial" pitchFamily="34" charset="0"/>
                <a:cs typeface="Arial" pitchFamily="34" charset="0"/>
              </a:rPr>
              <a:t>grubig</a:t>
            </a:r>
            <a:r>
              <a:rPr lang="de-DE" dirty="0" smtClean="0">
                <a:latin typeface="Arial" pitchFamily="34" charset="0"/>
                <a:cs typeface="Arial" pitchFamily="34" charset="0"/>
              </a:rPr>
              <a:t> ein</a:t>
            </a:r>
          </a:p>
          <a:p>
            <a:r>
              <a:rPr lang="de-DE" dirty="0" smtClean="0">
                <a:latin typeface="Arial" pitchFamily="34" charset="0"/>
                <a:cs typeface="Arial" pitchFamily="34" charset="0"/>
              </a:rPr>
              <a:t>                          -</a:t>
            </a:r>
            <a:r>
              <a:rPr lang="de-DE" dirty="0" smtClean="0">
                <a:latin typeface="Arial" pitchFamily="34" charset="0"/>
                <a:cs typeface="Arial" pitchFamily="34" charset="0"/>
                <a:hlinkClick r:id="rId2" action="ppaction://hlinksldjump"/>
              </a:rPr>
              <a:t>einrollende Blattbewegung</a:t>
            </a:r>
            <a:endParaRPr lang="de-DE" dirty="0" smtClean="0">
              <a:latin typeface="Arial" pitchFamily="34" charset="0"/>
              <a:cs typeface="Arial" pitchFamily="34" charset="0"/>
            </a:endParaRPr>
          </a:p>
          <a:p>
            <a:pPr>
              <a:buFont typeface="Arial" pitchFamily="34" charset="0"/>
              <a:buChar char="•"/>
            </a:pPr>
            <a:r>
              <a:rPr lang="de-DE" b="1" dirty="0" smtClean="0">
                <a:latin typeface="Arial" pitchFamily="34" charset="0"/>
                <a:cs typeface="Arial" pitchFamily="34" charset="0"/>
              </a:rPr>
              <a:t>Verdauung</a:t>
            </a:r>
            <a:r>
              <a:rPr lang="de-DE" dirty="0" smtClean="0">
                <a:latin typeface="Arial" pitchFamily="34" charset="0"/>
                <a:cs typeface="Arial" pitchFamily="34" charset="0"/>
              </a:rPr>
              <a:t>:  -Verdauungsflüssigkeit erst nach Fang gebildet</a:t>
            </a:r>
          </a:p>
          <a:p>
            <a:r>
              <a:rPr lang="de-DE" dirty="0" smtClean="0">
                <a:latin typeface="Arial" pitchFamily="34" charset="0"/>
                <a:cs typeface="Arial" pitchFamily="34" charset="0"/>
              </a:rPr>
              <a:t>                       - nach 1-2 Wochen abgeschlossen</a:t>
            </a:r>
          </a:p>
          <a:p>
            <a:pPr>
              <a:buFont typeface="Arial" pitchFamily="34" charset="0"/>
              <a:buChar char="•"/>
            </a:pPr>
            <a:r>
              <a:rPr lang="de-DE" b="1" dirty="0" smtClean="0">
                <a:latin typeface="Arial" pitchFamily="34" charset="0"/>
                <a:cs typeface="Arial" pitchFamily="34" charset="0"/>
              </a:rPr>
              <a:t>Nährstoffabsorption</a:t>
            </a:r>
            <a:r>
              <a:rPr lang="de-DE" dirty="0" smtClean="0">
                <a:latin typeface="Arial" pitchFamily="34" charset="0"/>
                <a:cs typeface="Arial" pitchFamily="34" charset="0"/>
              </a:rPr>
              <a:t>: von auf den Blättern sitzenden Drüsen               </a:t>
            </a:r>
            <a:endParaRPr lang="de-DE" dirty="0">
              <a:latin typeface="Arial" pitchFamily="34" charset="0"/>
              <a:cs typeface="Arial" pitchFamily="34" charset="0"/>
            </a:endParaRPr>
          </a:p>
        </p:txBody>
      </p:sp>
      <p:pic>
        <p:nvPicPr>
          <p:cNvPr id="5" name="Grafik 4" descr="sommerferienfotos 2 077.JPG"/>
          <p:cNvPicPr>
            <a:picLocks noChangeAspect="1"/>
          </p:cNvPicPr>
          <p:nvPr/>
        </p:nvPicPr>
        <p:blipFill>
          <a:blip r:embed="rId3" cstate="print"/>
          <a:stretch>
            <a:fillRect/>
          </a:stretch>
        </p:blipFill>
        <p:spPr>
          <a:xfrm>
            <a:off x="72008" y="4941168"/>
            <a:ext cx="2843808" cy="1871566"/>
          </a:xfrm>
          <a:prstGeom prst="rect">
            <a:avLst/>
          </a:prstGeom>
        </p:spPr>
      </p:pic>
      <p:pic>
        <p:nvPicPr>
          <p:cNvPr id="6" name="Grafik 5" descr="sommerferienfotos 2 090.JPG"/>
          <p:cNvPicPr>
            <a:picLocks noChangeAspect="1"/>
          </p:cNvPicPr>
          <p:nvPr/>
        </p:nvPicPr>
        <p:blipFill>
          <a:blip r:embed="rId4" cstate="print"/>
          <a:stretch>
            <a:fillRect/>
          </a:stretch>
        </p:blipFill>
        <p:spPr>
          <a:xfrm>
            <a:off x="2987824" y="4941168"/>
            <a:ext cx="2016224" cy="1867918"/>
          </a:xfrm>
          <a:prstGeom prst="rect">
            <a:avLst/>
          </a:prstGeom>
        </p:spPr>
      </p:pic>
      <p:pic>
        <p:nvPicPr>
          <p:cNvPr id="7" name="Grafik 6" descr="sommerferien 3 004.JPG"/>
          <p:cNvPicPr>
            <a:picLocks noChangeAspect="1"/>
          </p:cNvPicPr>
          <p:nvPr/>
        </p:nvPicPr>
        <p:blipFill>
          <a:blip r:embed="rId5" cstate="print"/>
          <a:stretch>
            <a:fillRect/>
          </a:stretch>
        </p:blipFill>
        <p:spPr>
          <a:xfrm>
            <a:off x="5108156" y="4941168"/>
            <a:ext cx="1912116" cy="1872000"/>
          </a:xfrm>
          <a:prstGeom prst="rect">
            <a:avLst/>
          </a:prstGeom>
        </p:spPr>
      </p:pic>
      <p:pic>
        <p:nvPicPr>
          <p:cNvPr id="9" name="Grafik 8" descr="sommerferien 4 004.JPG"/>
          <p:cNvPicPr>
            <a:picLocks noChangeAspect="1"/>
          </p:cNvPicPr>
          <p:nvPr/>
        </p:nvPicPr>
        <p:blipFill>
          <a:blip r:embed="rId6" cstate="print"/>
          <a:stretch>
            <a:fillRect/>
          </a:stretch>
        </p:blipFill>
        <p:spPr>
          <a:xfrm>
            <a:off x="7128869" y="4941168"/>
            <a:ext cx="1907627" cy="1872000"/>
          </a:xfrm>
          <a:prstGeom prst="rect">
            <a:avLst/>
          </a:prstGeom>
        </p:spPr>
      </p:pic>
      <p:sp>
        <p:nvSpPr>
          <p:cNvPr id="8" name="Textfeld 7"/>
          <p:cNvSpPr txBox="1"/>
          <p:nvPr/>
        </p:nvSpPr>
        <p:spPr>
          <a:xfrm>
            <a:off x="8100392" y="4437112"/>
            <a:ext cx="864096" cy="307777"/>
          </a:xfrm>
          <a:prstGeom prst="rect">
            <a:avLst/>
          </a:prstGeom>
          <a:noFill/>
        </p:spPr>
        <p:txBody>
          <a:bodyPr wrap="square" rtlCol="0">
            <a:spAutoFit/>
          </a:bodyPr>
          <a:lstStyle/>
          <a:p>
            <a:r>
              <a:rPr lang="de-DE" sz="1400" dirty="0" smtClean="0">
                <a:latin typeface="Arial" pitchFamily="34" charset="0"/>
                <a:cs typeface="Arial" pitchFamily="34" charset="0"/>
                <a:hlinkClick r:id="rId7"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980728"/>
          </a:xfrm>
        </p:spPr>
        <p:txBody>
          <a:bodyPr>
            <a:normAutofit/>
          </a:bodyPr>
          <a:lstStyle/>
          <a:p>
            <a:pPr algn="l"/>
            <a:r>
              <a:rPr lang="de-DE" sz="2400" dirty="0" smtClean="0">
                <a:latin typeface="Arial" pitchFamily="34" charset="0"/>
                <a:cs typeface="Arial" pitchFamily="34" charset="0"/>
              </a:rPr>
              <a:t>Sonnentau: Tentakelbewegung und Blattbewegung</a:t>
            </a:r>
            <a:endParaRPr lang="de-DE" sz="2400" dirty="0">
              <a:latin typeface="Arial" pitchFamily="34" charset="0"/>
              <a:cs typeface="Arial" pitchFamily="34" charset="0"/>
            </a:endParaRPr>
          </a:p>
        </p:txBody>
      </p:sp>
      <p:sp>
        <p:nvSpPr>
          <p:cNvPr id="3" name="Textfeld 2"/>
          <p:cNvSpPr txBox="1"/>
          <p:nvPr/>
        </p:nvSpPr>
        <p:spPr>
          <a:xfrm>
            <a:off x="755576" y="836712"/>
            <a:ext cx="3384376" cy="369332"/>
          </a:xfrm>
          <a:prstGeom prst="rect">
            <a:avLst/>
          </a:prstGeom>
          <a:noFill/>
        </p:spPr>
        <p:txBody>
          <a:bodyPr wrap="square" rtlCol="0">
            <a:spAutoFit/>
          </a:bodyPr>
          <a:lstStyle/>
          <a:p>
            <a:r>
              <a:rPr lang="de-DE" b="1" dirty="0" smtClean="0">
                <a:latin typeface="Arial" pitchFamily="34" charset="0"/>
                <a:cs typeface="Arial" pitchFamily="34" charset="0"/>
              </a:rPr>
              <a:t>Tentakelbewegung:</a:t>
            </a:r>
          </a:p>
        </p:txBody>
      </p:sp>
      <p:sp>
        <p:nvSpPr>
          <p:cNvPr id="4" name="Textfeld 3"/>
          <p:cNvSpPr txBox="1"/>
          <p:nvPr/>
        </p:nvSpPr>
        <p:spPr>
          <a:xfrm>
            <a:off x="395536" y="1268760"/>
            <a:ext cx="8496944" cy="1338828"/>
          </a:xfrm>
          <a:prstGeom prst="rect">
            <a:avLst/>
          </a:prstGeom>
          <a:noFill/>
        </p:spPr>
        <p:txBody>
          <a:bodyPr wrap="square" rtlCol="0">
            <a:spAutoFit/>
          </a:bodyPr>
          <a:lstStyle/>
          <a:p>
            <a:pPr>
              <a:lnSpc>
                <a:spcPct val="150000"/>
              </a:lnSpc>
              <a:buFont typeface="Arial" pitchFamily="34" charset="0"/>
              <a:buChar char="•"/>
            </a:pPr>
            <a:r>
              <a:rPr lang="de-DE" i="1" dirty="0" smtClean="0">
                <a:latin typeface="Arial" pitchFamily="34" charset="0"/>
                <a:cs typeface="Arial" pitchFamily="34" charset="0"/>
              </a:rPr>
              <a:t>Flächententakel </a:t>
            </a:r>
            <a:r>
              <a:rPr lang="de-DE" dirty="0" smtClean="0">
                <a:latin typeface="Arial" pitchFamily="34" charset="0"/>
                <a:cs typeface="Arial" pitchFamily="34" charset="0"/>
              </a:rPr>
              <a:t>reagieren </a:t>
            </a:r>
            <a:r>
              <a:rPr lang="de-DE" dirty="0" err="1" smtClean="0">
                <a:latin typeface="Arial" pitchFamily="34" charset="0"/>
                <a:cs typeface="Arial" pitchFamily="34" charset="0"/>
              </a:rPr>
              <a:t>chemotrop</a:t>
            </a:r>
            <a:r>
              <a:rPr lang="de-DE" dirty="0" smtClean="0">
                <a:latin typeface="Arial" pitchFamily="34" charset="0"/>
                <a:cs typeface="Arial" pitchFamily="34" charset="0"/>
              </a:rPr>
              <a:t>, also mit einer Krümmung zur Reizquelle</a:t>
            </a:r>
          </a:p>
          <a:p>
            <a:pPr>
              <a:lnSpc>
                <a:spcPct val="150000"/>
              </a:lnSpc>
              <a:buFont typeface="Arial" pitchFamily="34" charset="0"/>
              <a:buChar char="•"/>
            </a:pPr>
            <a:r>
              <a:rPr lang="de-DE" i="1" dirty="0" smtClean="0">
                <a:latin typeface="Arial" pitchFamily="34" charset="0"/>
                <a:cs typeface="Arial" pitchFamily="34" charset="0"/>
              </a:rPr>
              <a:t>Randtentakel</a:t>
            </a:r>
            <a:r>
              <a:rPr lang="de-DE" dirty="0" smtClean="0">
                <a:latin typeface="Arial" pitchFamily="34" charset="0"/>
                <a:cs typeface="Arial" pitchFamily="34" charset="0"/>
              </a:rPr>
              <a:t> reagieren </a:t>
            </a:r>
            <a:r>
              <a:rPr lang="de-DE" dirty="0" err="1" smtClean="0">
                <a:latin typeface="Arial" pitchFamily="34" charset="0"/>
                <a:cs typeface="Arial" pitchFamily="34" charset="0"/>
              </a:rPr>
              <a:t>chemonastisch</a:t>
            </a:r>
            <a:r>
              <a:rPr lang="de-DE" dirty="0" smtClean="0">
                <a:latin typeface="Arial" pitchFamily="34" charset="0"/>
                <a:cs typeface="Arial" pitchFamily="34" charset="0"/>
              </a:rPr>
              <a:t> mit einer </a:t>
            </a:r>
            <a:r>
              <a:rPr lang="de-DE" dirty="0" err="1" smtClean="0">
                <a:latin typeface="Arial" pitchFamily="34" charset="0"/>
                <a:cs typeface="Arial" pitchFamily="34" charset="0"/>
              </a:rPr>
              <a:t>Einwärtskrümmung</a:t>
            </a:r>
            <a:r>
              <a:rPr lang="de-DE" dirty="0" smtClean="0">
                <a:latin typeface="Arial" pitchFamily="34" charset="0"/>
                <a:cs typeface="Arial" pitchFamily="34" charset="0"/>
              </a:rPr>
              <a:t> zur</a:t>
            </a:r>
          </a:p>
          <a:p>
            <a:pPr>
              <a:lnSpc>
                <a:spcPct val="150000"/>
              </a:lnSpc>
            </a:pPr>
            <a:r>
              <a:rPr lang="de-DE" dirty="0" smtClean="0">
                <a:latin typeface="Arial" pitchFamily="34" charset="0"/>
                <a:cs typeface="Arial" pitchFamily="34" charset="0"/>
              </a:rPr>
              <a:t>  Blattmitte</a:t>
            </a:r>
            <a:endParaRPr lang="de-DE" dirty="0">
              <a:latin typeface="Arial" pitchFamily="34" charset="0"/>
              <a:cs typeface="Arial" pitchFamily="34" charset="0"/>
            </a:endParaRPr>
          </a:p>
        </p:txBody>
      </p:sp>
      <p:sp>
        <p:nvSpPr>
          <p:cNvPr id="5" name="Textfeld 4"/>
          <p:cNvSpPr txBox="1"/>
          <p:nvPr/>
        </p:nvSpPr>
        <p:spPr>
          <a:xfrm>
            <a:off x="827584" y="2708920"/>
            <a:ext cx="3816424" cy="369332"/>
          </a:xfrm>
          <a:prstGeom prst="rect">
            <a:avLst/>
          </a:prstGeom>
          <a:noFill/>
        </p:spPr>
        <p:txBody>
          <a:bodyPr wrap="square" rtlCol="0">
            <a:spAutoFit/>
          </a:bodyPr>
          <a:lstStyle/>
          <a:p>
            <a:r>
              <a:rPr lang="de-DE" b="1" dirty="0" smtClean="0">
                <a:latin typeface="Arial" pitchFamily="34" charset="0"/>
                <a:cs typeface="Arial" pitchFamily="34" charset="0"/>
              </a:rPr>
              <a:t>Blattbewegung:</a:t>
            </a:r>
            <a:endParaRPr lang="de-DE" b="1" dirty="0">
              <a:latin typeface="Arial" pitchFamily="34" charset="0"/>
              <a:cs typeface="Arial" pitchFamily="34" charset="0"/>
            </a:endParaRPr>
          </a:p>
        </p:txBody>
      </p:sp>
      <p:sp>
        <p:nvSpPr>
          <p:cNvPr id="6" name="Textfeld 5"/>
          <p:cNvSpPr txBox="1"/>
          <p:nvPr/>
        </p:nvSpPr>
        <p:spPr>
          <a:xfrm>
            <a:off x="539552" y="2996952"/>
            <a:ext cx="7848872" cy="872034"/>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Je größer die Insekten werden, desto stärker ist die Blattbewegung, d.h. umso mehr rollt sich das Blatt um die Beute.</a:t>
            </a:r>
            <a:endParaRPr lang="de-DE" dirty="0">
              <a:latin typeface="Arial" pitchFamily="34" charset="0"/>
              <a:cs typeface="Arial" pitchFamily="34" charset="0"/>
            </a:endParaRPr>
          </a:p>
        </p:txBody>
      </p:sp>
      <p:pic>
        <p:nvPicPr>
          <p:cNvPr id="7" name="Grafik 6" descr="sonnentau mit Herr Dorn 092.JPG"/>
          <p:cNvPicPr>
            <a:picLocks noChangeAspect="1"/>
          </p:cNvPicPr>
          <p:nvPr/>
        </p:nvPicPr>
        <p:blipFill>
          <a:blip r:embed="rId2" cstate="print"/>
          <a:stretch>
            <a:fillRect/>
          </a:stretch>
        </p:blipFill>
        <p:spPr>
          <a:xfrm>
            <a:off x="953873" y="4689368"/>
            <a:ext cx="2033951" cy="2052000"/>
          </a:xfrm>
          <a:prstGeom prst="rect">
            <a:avLst/>
          </a:prstGeom>
        </p:spPr>
      </p:pic>
      <p:pic>
        <p:nvPicPr>
          <p:cNvPr id="8" name="Grafik 7" descr="sommerferien 3 006.JPG"/>
          <p:cNvPicPr>
            <a:picLocks noChangeAspect="1"/>
          </p:cNvPicPr>
          <p:nvPr/>
        </p:nvPicPr>
        <p:blipFill>
          <a:blip r:embed="rId3" cstate="print"/>
          <a:stretch>
            <a:fillRect/>
          </a:stretch>
        </p:blipFill>
        <p:spPr>
          <a:xfrm>
            <a:off x="3197407" y="4689368"/>
            <a:ext cx="2670737" cy="2052000"/>
          </a:xfrm>
          <a:prstGeom prst="rect">
            <a:avLst/>
          </a:prstGeom>
        </p:spPr>
      </p:pic>
      <p:pic>
        <p:nvPicPr>
          <p:cNvPr id="9" name="Grafik 8" descr="sommerferien 4 004.JPG"/>
          <p:cNvPicPr>
            <a:picLocks noChangeAspect="1"/>
          </p:cNvPicPr>
          <p:nvPr/>
        </p:nvPicPr>
        <p:blipFill>
          <a:blip r:embed="rId4" cstate="print"/>
          <a:stretch>
            <a:fillRect/>
          </a:stretch>
        </p:blipFill>
        <p:spPr>
          <a:xfrm>
            <a:off x="6081348" y="4689368"/>
            <a:ext cx="2091052" cy="2052000"/>
          </a:xfrm>
          <a:prstGeom prst="rect">
            <a:avLst/>
          </a:prstGeom>
        </p:spPr>
      </p:pic>
      <p:cxnSp>
        <p:nvCxnSpPr>
          <p:cNvPr id="11" name="Gerade Verbindung mit Pfeil 10"/>
          <p:cNvCxnSpPr/>
          <p:nvPr/>
        </p:nvCxnSpPr>
        <p:spPr>
          <a:xfrm>
            <a:off x="1115616" y="4509120"/>
            <a:ext cx="6912768"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feld 11"/>
          <p:cNvSpPr txBox="1"/>
          <p:nvPr/>
        </p:nvSpPr>
        <p:spPr>
          <a:xfrm>
            <a:off x="1187624" y="4149080"/>
            <a:ext cx="2664296" cy="369332"/>
          </a:xfrm>
          <a:prstGeom prst="rect">
            <a:avLst/>
          </a:prstGeom>
          <a:noFill/>
          <a:ln w="22225">
            <a:solidFill>
              <a:schemeClr val="tx1"/>
            </a:solidFill>
          </a:ln>
        </p:spPr>
        <p:txBody>
          <a:bodyPr wrap="square" rtlCol="0">
            <a:spAutoFit/>
          </a:bodyPr>
          <a:lstStyle/>
          <a:p>
            <a:r>
              <a:rPr lang="de-DE" dirty="0" smtClean="0">
                <a:latin typeface="Arial" pitchFamily="34" charset="0"/>
                <a:cs typeface="Arial" pitchFamily="34" charset="0"/>
              </a:rPr>
              <a:t>Insektengröße nimmt zu </a:t>
            </a:r>
            <a:endParaRPr lang="de-DE" dirty="0">
              <a:latin typeface="Arial" pitchFamily="34" charset="0"/>
              <a:cs typeface="Arial" pitchFamily="34" charset="0"/>
            </a:endParaRPr>
          </a:p>
        </p:txBody>
      </p:sp>
      <p:sp>
        <p:nvSpPr>
          <p:cNvPr id="13" name="Textfeld 12"/>
          <p:cNvSpPr txBox="1"/>
          <p:nvPr/>
        </p:nvSpPr>
        <p:spPr>
          <a:xfrm>
            <a:off x="4283968" y="4149080"/>
            <a:ext cx="2952328" cy="369332"/>
          </a:xfrm>
          <a:prstGeom prst="rect">
            <a:avLst/>
          </a:prstGeom>
          <a:noFill/>
          <a:ln w="22225">
            <a:solidFill>
              <a:schemeClr val="tx1"/>
            </a:solidFill>
          </a:ln>
        </p:spPr>
        <p:txBody>
          <a:bodyPr wrap="square" rtlCol="0">
            <a:spAutoFit/>
          </a:bodyPr>
          <a:lstStyle/>
          <a:p>
            <a:r>
              <a:rPr lang="de-DE" dirty="0" smtClean="0">
                <a:latin typeface="Arial" pitchFamily="34" charset="0"/>
                <a:cs typeface="Arial" pitchFamily="34" charset="0"/>
              </a:rPr>
              <a:t>Blattbewegung nimmt zu</a:t>
            </a:r>
            <a:endParaRPr lang="de-DE" dirty="0">
              <a:latin typeface="Arial" pitchFamily="34" charset="0"/>
              <a:cs typeface="Arial" pitchFamily="34" charset="0"/>
            </a:endParaRPr>
          </a:p>
        </p:txBody>
      </p:sp>
      <p:sp>
        <p:nvSpPr>
          <p:cNvPr id="14" name="Textfeld 13"/>
          <p:cNvSpPr txBox="1"/>
          <p:nvPr/>
        </p:nvSpPr>
        <p:spPr>
          <a:xfrm>
            <a:off x="8316416" y="6381328"/>
            <a:ext cx="827584" cy="307777"/>
          </a:xfrm>
          <a:prstGeom prst="rect">
            <a:avLst/>
          </a:prstGeom>
          <a:noFill/>
        </p:spPr>
        <p:txBody>
          <a:bodyPr wrap="square" rtlCol="0">
            <a:spAutoFit/>
          </a:bodyPr>
          <a:lstStyle/>
          <a:p>
            <a:r>
              <a:rPr lang="de-DE" sz="1400" dirty="0" smtClean="0">
                <a:latin typeface="Arial" pitchFamily="34" charset="0"/>
                <a:cs typeface="Arial" pitchFamily="34" charset="0"/>
                <a:hlinkClick r:id="rId5"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22114"/>
          </a:xfrm>
        </p:spPr>
        <p:txBody>
          <a:bodyPr>
            <a:normAutofit/>
          </a:bodyPr>
          <a:lstStyle/>
          <a:p>
            <a:pPr algn="l"/>
            <a:r>
              <a:rPr lang="de-DE" sz="2900" dirty="0" smtClean="0">
                <a:latin typeface="Arial" pitchFamily="34" charset="0"/>
                <a:cs typeface="Arial" pitchFamily="34" charset="0"/>
              </a:rPr>
              <a:t>5.2 Die Gleitfalle als eine effektive Fangmethode</a:t>
            </a:r>
            <a:endParaRPr lang="de-DE" sz="2900" dirty="0">
              <a:latin typeface="Arial" pitchFamily="34" charset="0"/>
              <a:cs typeface="Arial" pitchFamily="34" charset="0"/>
            </a:endParaRPr>
          </a:p>
        </p:txBody>
      </p:sp>
      <p:sp>
        <p:nvSpPr>
          <p:cNvPr id="3" name="Textfeld 2"/>
          <p:cNvSpPr txBox="1"/>
          <p:nvPr/>
        </p:nvSpPr>
        <p:spPr>
          <a:xfrm>
            <a:off x="0" y="3284984"/>
            <a:ext cx="4608512" cy="2862322"/>
          </a:xfrm>
          <a:prstGeom prst="rect">
            <a:avLst/>
          </a:prstGeom>
          <a:noFill/>
        </p:spPr>
        <p:txBody>
          <a:bodyPr wrap="square" rtlCol="0">
            <a:spAutoFit/>
          </a:bodyPr>
          <a:lstStyle/>
          <a:p>
            <a:pPr>
              <a:buFont typeface="Arial" pitchFamily="34" charset="0"/>
              <a:buChar char="•"/>
            </a:pPr>
            <a:r>
              <a:rPr lang="de-DE" b="1" dirty="0" smtClean="0">
                <a:latin typeface="Arial" pitchFamily="34" charset="0"/>
                <a:cs typeface="Arial" pitchFamily="34" charset="0"/>
              </a:rPr>
              <a:t>Anlockung</a:t>
            </a:r>
            <a:r>
              <a:rPr lang="de-DE" dirty="0" smtClean="0">
                <a:latin typeface="Arial" pitchFamily="34" charset="0"/>
                <a:cs typeface="Arial" pitchFamily="34" charset="0"/>
              </a:rPr>
              <a:t>: durch gefärbten Kannenrand</a:t>
            </a:r>
          </a:p>
          <a:p>
            <a:r>
              <a:rPr lang="de-DE" dirty="0" smtClean="0">
                <a:latin typeface="Arial" pitchFamily="34" charset="0"/>
                <a:cs typeface="Arial" pitchFamily="34" charset="0"/>
              </a:rPr>
              <a:t>                     durch blütenimitierten Deckel</a:t>
            </a:r>
          </a:p>
          <a:p>
            <a:r>
              <a:rPr lang="de-DE" dirty="0" smtClean="0">
                <a:latin typeface="Arial" pitchFamily="34" charset="0"/>
                <a:cs typeface="Arial" pitchFamily="34" charset="0"/>
              </a:rPr>
              <a:t>                     durch süßlichen/fauligen Duft</a:t>
            </a:r>
          </a:p>
          <a:p>
            <a:r>
              <a:rPr lang="de-DE" dirty="0" smtClean="0">
                <a:latin typeface="Arial" pitchFamily="34" charset="0"/>
                <a:cs typeface="Arial" pitchFamily="34" charset="0"/>
              </a:rPr>
              <a:t>                     durch Nektar auf Kannenrand</a:t>
            </a:r>
          </a:p>
          <a:p>
            <a:pPr>
              <a:buFont typeface="Arial" pitchFamily="34" charset="0"/>
              <a:buChar char="•"/>
            </a:pPr>
            <a:endParaRPr lang="de-DE" b="1" dirty="0" smtClean="0">
              <a:latin typeface="Arial" pitchFamily="34" charset="0"/>
              <a:cs typeface="Arial" pitchFamily="34" charset="0"/>
            </a:endParaRPr>
          </a:p>
          <a:p>
            <a:pPr>
              <a:buFont typeface="Arial" pitchFamily="34" charset="0"/>
              <a:buChar char="•"/>
            </a:pPr>
            <a:r>
              <a:rPr lang="de-DE" b="1" dirty="0" smtClean="0">
                <a:latin typeface="Arial" pitchFamily="34" charset="0"/>
                <a:cs typeface="Arial" pitchFamily="34" charset="0"/>
              </a:rPr>
              <a:t>Abrutschen in den Schlauch</a:t>
            </a:r>
            <a:r>
              <a:rPr lang="de-DE" dirty="0" smtClean="0">
                <a:latin typeface="Arial" pitchFamily="34" charset="0"/>
                <a:cs typeface="Arial" pitchFamily="34" charset="0"/>
              </a:rPr>
              <a:t>: </a:t>
            </a:r>
          </a:p>
          <a:p>
            <a:r>
              <a:rPr lang="de-DE" dirty="0" smtClean="0">
                <a:latin typeface="Arial" pitchFamily="34" charset="0"/>
                <a:cs typeface="Arial" pitchFamily="34" charset="0"/>
              </a:rPr>
              <a:t>       -durch gerippten, glatten Kannenrand</a:t>
            </a:r>
          </a:p>
          <a:p>
            <a:r>
              <a:rPr lang="de-DE" dirty="0" smtClean="0">
                <a:latin typeface="Arial" pitchFamily="34" charset="0"/>
                <a:cs typeface="Arial" pitchFamily="34" charset="0"/>
              </a:rPr>
              <a:t>       -innen glatte Oberfläche</a:t>
            </a:r>
          </a:p>
          <a:p>
            <a:endParaRPr lang="de-DE" dirty="0" smtClean="0">
              <a:latin typeface="Arial" pitchFamily="34" charset="0"/>
              <a:cs typeface="Arial" pitchFamily="34" charset="0"/>
            </a:endParaRPr>
          </a:p>
          <a:p>
            <a:pPr>
              <a:buFont typeface="Arial" pitchFamily="34" charset="0"/>
              <a:buChar char="•"/>
            </a:pPr>
            <a:r>
              <a:rPr lang="de-DE" b="1" dirty="0" smtClean="0">
                <a:latin typeface="Arial" pitchFamily="34" charset="0"/>
                <a:cs typeface="Arial" pitchFamily="34" charset="0"/>
              </a:rPr>
              <a:t>Verdauung</a:t>
            </a:r>
            <a:r>
              <a:rPr lang="de-DE" dirty="0" smtClean="0">
                <a:latin typeface="Arial" pitchFamily="34" charset="0"/>
                <a:cs typeface="Arial" pitchFamily="34" charset="0"/>
              </a:rPr>
              <a:t>: Mücken nach wenigen Std.</a:t>
            </a:r>
            <a:endParaRPr lang="de-DE" dirty="0">
              <a:latin typeface="Arial" pitchFamily="34" charset="0"/>
              <a:cs typeface="Arial" pitchFamily="34" charset="0"/>
            </a:endParaRPr>
          </a:p>
        </p:txBody>
      </p:sp>
      <p:sp>
        <p:nvSpPr>
          <p:cNvPr id="5" name="Textfeld 4"/>
          <p:cNvSpPr txBox="1"/>
          <p:nvPr/>
        </p:nvSpPr>
        <p:spPr>
          <a:xfrm>
            <a:off x="467544" y="1412776"/>
            <a:ext cx="8280920" cy="872034"/>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Die wichtigsten Gattungen: Kannenpflanze (</a:t>
            </a:r>
            <a:r>
              <a:rPr lang="de-DE" dirty="0" err="1" smtClean="0">
                <a:latin typeface="Arial" pitchFamily="34" charset="0"/>
                <a:cs typeface="Arial" pitchFamily="34" charset="0"/>
              </a:rPr>
              <a:t>Nepenthes</a:t>
            </a:r>
            <a:r>
              <a:rPr lang="de-DE" dirty="0" smtClean="0">
                <a:latin typeface="Arial" pitchFamily="34" charset="0"/>
                <a:cs typeface="Arial" pitchFamily="34" charset="0"/>
              </a:rPr>
              <a:t>)</a:t>
            </a:r>
          </a:p>
          <a:p>
            <a:pPr>
              <a:lnSpc>
                <a:spcPct val="150000"/>
              </a:lnSpc>
            </a:pPr>
            <a:r>
              <a:rPr lang="de-DE" dirty="0" smtClean="0">
                <a:latin typeface="Arial" pitchFamily="34" charset="0"/>
                <a:cs typeface="Arial" pitchFamily="34" charset="0"/>
              </a:rPr>
              <a:t>                                            Schlauchpflanze (</a:t>
            </a:r>
            <a:r>
              <a:rPr lang="de-DE" dirty="0" err="1" smtClean="0">
                <a:latin typeface="Arial" pitchFamily="34" charset="0"/>
                <a:cs typeface="Arial" pitchFamily="34" charset="0"/>
              </a:rPr>
              <a:t>Sarracenia</a:t>
            </a:r>
            <a:r>
              <a:rPr lang="de-DE" dirty="0" smtClean="0">
                <a:latin typeface="Arial" pitchFamily="34" charset="0"/>
                <a:cs typeface="Arial" pitchFamily="34" charset="0"/>
              </a:rPr>
              <a:t>)</a:t>
            </a:r>
            <a:endParaRPr lang="de-DE" dirty="0">
              <a:latin typeface="Arial" pitchFamily="34" charset="0"/>
              <a:cs typeface="Arial" pitchFamily="34" charset="0"/>
            </a:endParaRPr>
          </a:p>
        </p:txBody>
      </p:sp>
      <p:sp>
        <p:nvSpPr>
          <p:cNvPr id="6" name="Textfeld 5"/>
          <p:cNvSpPr txBox="1"/>
          <p:nvPr/>
        </p:nvSpPr>
        <p:spPr>
          <a:xfrm>
            <a:off x="251520" y="2780928"/>
            <a:ext cx="3528392" cy="369332"/>
          </a:xfrm>
          <a:prstGeom prst="rect">
            <a:avLst/>
          </a:prstGeom>
          <a:noFill/>
        </p:spPr>
        <p:txBody>
          <a:bodyPr wrap="square" rtlCol="0">
            <a:spAutoFit/>
          </a:bodyPr>
          <a:lstStyle/>
          <a:p>
            <a:r>
              <a:rPr lang="de-DE" b="1" dirty="0" smtClean="0">
                <a:latin typeface="Arial" pitchFamily="34" charset="0"/>
                <a:cs typeface="Arial" pitchFamily="34" charset="0"/>
              </a:rPr>
              <a:t>Fangmechanismus: </a:t>
            </a:r>
            <a:endParaRPr lang="de-DE" b="1" dirty="0">
              <a:latin typeface="Arial" pitchFamily="34" charset="0"/>
              <a:cs typeface="Arial" pitchFamily="34" charset="0"/>
            </a:endParaRPr>
          </a:p>
        </p:txBody>
      </p:sp>
      <p:pic>
        <p:nvPicPr>
          <p:cNvPr id="7" name="Grafik 6" descr="P4170957.JPG"/>
          <p:cNvPicPr>
            <a:picLocks noChangeAspect="1"/>
          </p:cNvPicPr>
          <p:nvPr/>
        </p:nvPicPr>
        <p:blipFill>
          <a:blip r:embed="rId2" cstate="print"/>
          <a:stretch>
            <a:fillRect/>
          </a:stretch>
        </p:blipFill>
        <p:spPr>
          <a:xfrm>
            <a:off x="5847807" y="3140968"/>
            <a:ext cx="1316481" cy="3096000"/>
          </a:xfrm>
          <a:prstGeom prst="rect">
            <a:avLst/>
          </a:prstGeom>
        </p:spPr>
      </p:pic>
      <p:pic>
        <p:nvPicPr>
          <p:cNvPr id="8" name="Grafik 7" descr="sommerferienfotos 2 060.JPG"/>
          <p:cNvPicPr>
            <a:picLocks noChangeAspect="1"/>
          </p:cNvPicPr>
          <p:nvPr/>
        </p:nvPicPr>
        <p:blipFill>
          <a:blip r:embed="rId3" cstate="print"/>
          <a:stretch>
            <a:fillRect/>
          </a:stretch>
        </p:blipFill>
        <p:spPr>
          <a:xfrm>
            <a:off x="7215317" y="3140968"/>
            <a:ext cx="1821179" cy="3096000"/>
          </a:xfrm>
          <a:prstGeom prst="rect">
            <a:avLst/>
          </a:prstGeom>
        </p:spPr>
      </p:pic>
      <p:cxnSp>
        <p:nvCxnSpPr>
          <p:cNvPr id="12" name="Gerade Verbindung 11"/>
          <p:cNvCxnSpPr/>
          <p:nvPr/>
        </p:nvCxnSpPr>
        <p:spPr>
          <a:xfrm>
            <a:off x="4716016" y="4365104"/>
            <a:ext cx="442798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a:xfrm>
            <a:off x="4716016" y="5733256"/>
            <a:ext cx="442798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feld 14"/>
          <p:cNvSpPr txBox="1"/>
          <p:nvPr/>
        </p:nvSpPr>
        <p:spPr>
          <a:xfrm>
            <a:off x="4644008" y="3429000"/>
            <a:ext cx="1224136" cy="523220"/>
          </a:xfrm>
          <a:prstGeom prst="rect">
            <a:avLst/>
          </a:prstGeom>
          <a:noFill/>
          <a:ln w="19050">
            <a:solidFill>
              <a:schemeClr val="tx1"/>
            </a:solidFill>
          </a:ln>
        </p:spPr>
        <p:txBody>
          <a:bodyPr wrap="square" rtlCol="0">
            <a:spAutoFit/>
          </a:bodyPr>
          <a:lstStyle/>
          <a:p>
            <a:r>
              <a:rPr lang="de-DE" sz="1400" dirty="0" smtClean="0">
                <a:latin typeface="Arial" pitchFamily="34" charset="0"/>
                <a:cs typeface="Arial" pitchFamily="34" charset="0"/>
              </a:rPr>
              <a:t>Anlockungs-</a:t>
            </a:r>
          </a:p>
          <a:p>
            <a:r>
              <a:rPr lang="de-DE" sz="1400" dirty="0" err="1" smtClean="0">
                <a:latin typeface="Arial" pitchFamily="34" charset="0"/>
                <a:cs typeface="Arial" pitchFamily="34" charset="0"/>
              </a:rPr>
              <a:t>zone</a:t>
            </a:r>
            <a:endParaRPr lang="de-DE" sz="1400" dirty="0">
              <a:latin typeface="Arial" pitchFamily="34" charset="0"/>
              <a:cs typeface="Arial" pitchFamily="34" charset="0"/>
            </a:endParaRPr>
          </a:p>
        </p:txBody>
      </p:sp>
      <p:sp>
        <p:nvSpPr>
          <p:cNvPr id="16" name="Textfeld 15"/>
          <p:cNvSpPr txBox="1"/>
          <p:nvPr/>
        </p:nvSpPr>
        <p:spPr>
          <a:xfrm>
            <a:off x="4716016" y="4653136"/>
            <a:ext cx="1152128" cy="307777"/>
          </a:xfrm>
          <a:prstGeom prst="rect">
            <a:avLst/>
          </a:prstGeom>
          <a:noFill/>
          <a:ln w="19050">
            <a:solidFill>
              <a:schemeClr val="tx1"/>
            </a:solidFill>
          </a:ln>
        </p:spPr>
        <p:txBody>
          <a:bodyPr wrap="square" rtlCol="0">
            <a:spAutoFit/>
          </a:bodyPr>
          <a:lstStyle/>
          <a:p>
            <a:r>
              <a:rPr lang="de-DE" sz="1400" dirty="0" smtClean="0">
                <a:latin typeface="Arial" pitchFamily="34" charset="0"/>
                <a:cs typeface="Arial" pitchFamily="34" charset="0"/>
              </a:rPr>
              <a:t>Gleitzone</a:t>
            </a:r>
            <a:endParaRPr lang="de-DE" sz="1400" dirty="0">
              <a:latin typeface="Arial" pitchFamily="34" charset="0"/>
              <a:cs typeface="Arial" pitchFamily="34" charset="0"/>
            </a:endParaRPr>
          </a:p>
        </p:txBody>
      </p:sp>
      <p:sp>
        <p:nvSpPr>
          <p:cNvPr id="17" name="Textfeld 16"/>
          <p:cNvSpPr txBox="1"/>
          <p:nvPr/>
        </p:nvSpPr>
        <p:spPr>
          <a:xfrm>
            <a:off x="4644008" y="5805264"/>
            <a:ext cx="1224136" cy="523220"/>
          </a:xfrm>
          <a:prstGeom prst="rect">
            <a:avLst/>
          </a:prstGeom>
          <a:noFill/>
          <a:ln w="19050">
            <a:solidFill>
              <a:schemeClr val="tx1"/>
            </a:solidFill>
          </a:ln>
        </p:spPr>
        <p:txBody>
          <a:bodyPr wrap="square" rtlCol="0">
            <a:spAutoFit/>
          </a:bodyPr>
          <a:lstStyle/>
          <a:p>
            <a:r>
              <a:rPr lang="de-DE" sz="1400" dirty="0" smtClean="0">
                <a:latin typeface="Arial" pitchFamily="34" charset="0"/>
                <a:cs typeface="Arial" pitchFamily="34" charset="0"/>
              </a:rPr>
              <a:t>Verdauungs-</a:t>
            </a:r>
            <a:r>
              <a:rPr lang="de-DE" sz="1400" dirty="0" err="1" smtClean="0">
                <a:latin typeface="Arial" pitchFamily="34" charset="0"/>
                <a:cs typeface="Arial" pitchFamily="34" charset="0"/>
              </a:rPr>
              <a:t>zone</a:t>
            </a:r>
            <a:endParaRPr lang="de-DE" sz="1400" dirty="0">
              <a:latin typeface="Arial" pitchFamily="34" charset="0"/>
              <a:cs typeface="Arial" pitchFamily="34" charset="0"/>
            </a:endParaRPr>
          </a:p>
        </p:txBody>
      </p:sp>
      <p:sp>
        <p:nvSpPr>
          <p:cNvPr id="18" name="Textfeld 17"/>
          <p:cNvSpPr txBox="1"/>
          <p:nvPr/>
        </p:nvSpPr>
        <p:spPr>
          <a:xfrm>
            <a:off x="7164288" y="2996953"/>
            <a:ext cx="792088" cy="307777"/>
          </a:xfrm>
          <a:prstGeom prst="rect">
            <a:avLst/>
          </a:prstGeom>
          <a:noFill/>
          <a:ln w="19050">
            <a:solidFill>
              <a:schemeClr val="tx1"/>
            </a:solidFill>
          </a:ln>
        </p:spPr>
        <p:txBody>
          <a:bodyPr wrap="square" rtlCol="0">
            <a:spAutoFit/>
          </a:bodyPr>
          <a:lstStyle/>
          <a:p>
            <a:r>
              <a:rPr lang="de-DE" sz="1400" dirty="0" smtClean="0">
                <a:latin typeface="Arial" pitchFamily="34" charset="0"/>
                <a:cs typeface="Arial" pitchFamily="34" charset="0"/>
              </a:rPr>
              <a:t>Deckel</a:t>
            </a:r>
            <a:endParaRPr lang="de-DE" sz="1400" dirty="0">
              <a:latin typeface="Arial" pitchFamily="34" charset="0"/>
              <a:cs typeface="Arial" pitchFamily="34" charset="0"/>
            </a:endParaRPr>
          </a:p>
        </p:txBody>
      </p:sp>
      <p:sp>
        <p:nvSpPr>
          <p:cNvPr id="19" name="Textfeld 18"/>
          <p:cNvSpPr txBox="1"/>
          <p:nvPr/>
        </p:nvSpPr>
        <p:spPr>
          <a:xfrm>
            <a:off x="7236296" y="3717032"/>
            <a:ext cx="891591" cy="307777"/>
          </a:xfrm>
          <a:prstGeom prst="rect">
            <a:avLst/>
          </a:prstGeom>
          <a:noFill/>
          <a:ln w="19050">
            <a:solidFill>
              <a:schemeClr val="tx1"/>
            </a:solidFill>
          </a:ln>
        </p:spPr>
        <p:txBody>
          <a:bodyPr wrap="none" rtlCol="0">
            <a:spAutoFit/>
          </a:bodyPr>
          <a:lstStyle/>
          <a:p>
            <a:r>
              <a:rPr lang="de-DE" sz="1400" dirty="0" err="1" smtClean="0">
                <a:latin typeface="Arial" pitchFamily="34" charset="0"/>
                <a:cs typeface="Arial" pitchFamily="34" charset="0"/>
              </a:rPr>
              <a:t>Peristom</a:t>
            </a:r>
            <a:endParaRPr lang="de-DE" sz="1400" dirty="0">
              <a:latin typeface="Arial" pitchFamily="34" charset="0"/>
              <a:cs typeface="Arial" pitchFamily="34" charset="0"/>
            </a:endParaRPr>
          </a:p>
        </p:txBody>
      </p:sp>
      <p:cxnSp>
        <p:nvCxnSpPr>
          <p:cNvPr id="21" name="Gerade Verbindung mit Pfeil 20"/>
          <p:cNvCxnSpPr>
            <a:stCxn id="18" idx="3"/>
          </p:cNvCxnSpPr>
          <p:nvPr/>
        </p:nvCxnSpPr>
        <p:spPr>
          <a:xfrm>
            <a:off x="7956376" y="3150842"/>
            <a:ext cx="576064" cy="2061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a:stCxn id="18" idx="1"/>
          </p:cNvCxnSpPr>
          <p:nvPr/>
        </p:nvCxnSpPr>
        <p:spPr>
          <a:xfrm flipH="1">
            <a:off x="6588224" y="3150842"/>
            <a:ext cx="576064" cy="27815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a:stCxn id="19" idx="3"/>
          </p:cNvCxnSpPr>
          <p:nvPr/>
        </p:nvCxnSpPr>
        <p:spPr>
          <a:xfrm>
            <a:off x="8127887" y="3870921"/>
            <a:ext cx="548569" cy="6213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a:stCxn id="19" idx="1"/>
          </p:cNvCxnSpPr>
          <p:nvPr/>
        </p:nvCxnSpPr>
        <p:spPr>
          <a:xfrm flipH="1">
            <a:off x="6876256" y="3870921"/>
            <a:ext cx="360040" cy="6213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5940152" y="6237312"/>
            <a:ext cx="1224136" cy="276999"/>
          </a:xfrm>
          <a:prstGeom prst="rect">
            <a:avLst/>
          </a:prstGeom>
          <a:noFill/>
        </p:spPr>
        <p:txBody>
          <a:bodyPr wrap="square" rtlCol="0">
            <a:spAutoFit/>
          </a:bodyPr>
          <a:lstStyle/>
          <a:p>
            <a:r>
              <a:rPr lang="de-DE" sz="1200" dirty="0" smtClean="0">
                <a:latin typeface="Arial" pitchFamily="34" charset="0"/>
                <a:cs typeface="Arial" pitchFamily="34" charset="0"/>
              </a:rPr>
              <a:t>Kannenpflanze</a:t>
            </a:r>
            <a:endParaRPr lang="de-DE" sz="1200" dirty="0">
              <a:latin typeface="Arial" pitchFamily="34" charset="0"/>
              <a:cs typeface="Arial" pitchFamily="34" charset="0"/>
            </a:endParaRPr>
          </a:p>
        </p:txBody>
      </p:sp>
      <p:sp>
        <p:nvSpPr>
          <p:cNvPr id="29" name="Textfeld 28"/>
          <p:cNvSpPr txBox="1"/>
          <p:nvPr/>
        </p:nvSpPr>
        <p:spPr>
          <a:xfrm>
            <a:off x="7308304" y="6237312"/>
            <a:ext cx="1584176" cy="276999"/>
          </a:xfrm>
          <a:prstGeom prst="rect">
            <a:avLst/>
          </a:prstGeom>
          <a:noFill/>
        </p:spPr>
        <p:txBody>
          <a:bodyPr wrap="square" rtlCol="0">
            <a:spAutoFit/>
          </a:bodyPr>
          <a:lstStyle/>
          <a:p>
            <a:r>
              <a:rPr lang="de-DE" sz="1200" dirty="0" smtClean="0">
                <a:latin typeface="Arial" pitchFamily="34" charset="0"/>
                <a:cs typeface="Arial" pitchFamily="34" charset="0"/>
              </a:rPr>
              <a:t>Schlauchpflanze</a:t>
            </a:r>
            <a:endParaRPr lang="de-DE" sz="1200" dirty="0">
              <a:latin typeface="Arial" pitchFamily="34" charset="0"/>
              <a:cs typeface="Arial" pitchFamily="34" charset="0"/>
            </a:endParaRPr>
          </a:p>
        </p:txBody>
      </p:sp>
      <p:sp>
        <p:nvSpPr>
          <p:cNvPr id="22" name="Textfeld 21"/>
          <p:cNvSpPr txBox="1"/>
          <p:nvPr/>
        </p:nvSpPr>
        <p:spPr>
          <a:xfrm>
            <a:off x="2051720" y="6381328"/>
            <a:ext cx="1152128"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548680"/>
            <a:ext cx="8229600" cy="1008112"/>
          </a:xfrm>
        </p:spPr>
        <p:txBody>
          <a:bodyPr>
            <a:normAutofit/>
          </a:bodyPr>
          <a:lstStyle/>
          <a:p>
            <a:pPr algn="l"/>
            <a:r>
              <a:rPr lang="de-DE" sz="2900" dirty="0" smtClean="0">
                <a:latin typeface="Arial" pitchFamily="34" charset="0"/>
                <a:cs typeface="Arial" pitchFamily="34" charset="0"/>
              </a:rPr>
              <a:t>5.3 Die Klappfalle als ein sekundenschneller </a:t>
            </a:r>
            <a:br>
              <a:rPr lang="de-DE" sz="2900" dirty="0" smtClean="0">
                <a:latin typeface="Arial" pitchFamily="34" charset="0"/>
                <a:cs typeface="Arial" pitchFamily="34" charset="0"/>
              </a:rPr>
            </a:br>
            <a:r>
              <a:rPr lang="de-DE" sz="2900" dirty="0" smtClean="0">
                <a:latin typeface="Arial" pitchFamily="34" charset="0"/>
                <a:cs typeface="Arial" pitchFamily="34" charset="0"/>
              </a:rPr>
              <a:t>      Fangmechanismus</a:t>
            </a:r>
            <a:endParaRPr lang="de-DE" sz="2900" dirty="0">
              <a:latin typeface="Arial" pitchFamily="34" charset="0"/>
              <a:cs typeface="Arial" pitchFamily="34" charset="0"/>
            </a:endParaRPr>
          </a:p>
        </p:txBody>
      </p:sp>
      <p:sp>
        <p:nvSpPr>
          <p:cNvPr id="3" name="Textfeld 2"/>
          <p:cNvSpPr txBox="1"/>
          <p:nvPr/>
        </p:nvSpPr>
        <p:spPr>
          <a:xfrm>
            <a:off x="971600" y="1916832"/>
            <a:ext cx="7488832" cy="1287532"/>
          </a:xfrm>
          <a:prstGeom prst="rect">
            <a:avLst/>
          </a:prstGeom>
          <a:noFill/>
        </p:spPr>
        <p:txBody>
          <a:bodyPr wrap="square" rtlCol="0">
            <a:spAutoFit/>
          </a:bodyPr>
          <a:lstStyle/>
          <a:p>
            <a:pPr>
              <a:lnSpc>
                <a:spcPct val="150000"/>
              </a:lnSpc>
              <a:buFont typeface="Arial" pitchFamily="34" charset="0"/>
              <a:buChar char="•"/>
            </a:pPr>
            <a:r>
              <a:rPr lang="de-DE" dirty="0" smtClean="0">
                <a:latin typeface="Arial" pitchFamily="34" charset="0"/>
                <a:cs typeface="Arial" pitchFamily="34" charset="0"/>
              </a:rPr>
              <a:t>Bekannteste Fangmethode</a:t>
            </a:r>
          </a:p>
          <a:p>
            <a:pPr>
              <a:lnSpc>
                <a:spcPct val="150000"/>
              </a:lnSpc>
              <a:buFont typeface="Arial" pitchFamily="34" charset="0"/>
              <a:buChar char="•"/>
            </a:pPr>
            <a:r>
              <a:rPr lang="de-DE" dirty="0" smtClean="0">
                <a:latin typeface="Arial" pitchFamily="34" charset="0"/>
                <a:cs typeface="Arial" pitchFamily="34" charset="0"/>
              </a:rPr>
              <a:t>Nur bei zwei Arten verwirklicht: -Venusfliegenfalle (</a:t>
            </a:r>
            <a:r>
              <a:rPr lang="de-DE" dirty="0" err="1" smtClean="0">
                <a:latin typeface="Arial" pitchFamily="34" charset="0"/>
                <a:cs typeface="Arial" pitchFamily="34" charset="0"/>
              </a:rPr>
              <a:t>Dionaea</a:t>
            </a:r>
            <a:r>
              <a:rPr lang="de-DE" dirty="0" smtClean="0">
                <a:latin typeface="Arial" pitchFamily="34" charset="0"/>
                <a:cs typeface="Arial" pitchFamily="34" charset="0"/>
              </a:rPr>
              <a:t> </a:t>
            </a:r>
            <a:r>
              <a:rPr lang="de-DE" dirty="0" err="1" smtClean="0">
                <a:latin typeface="Arial" pitchFamily="34" charset="0"/>
                <a:cs typeface="Arial" pitchFamily="34" charset="0"/>
              </a:rPr>
              <a:t>muscipula</a:t>
            </a:r>
            <a:r>
              <a:rPr lang="de-DE" dirty="0" smtClean="0">
                <a:latin typeface="Arial" pitchFamily="34" charset="0"/>
                <a:cs typeface="Arial" pitchFamily="34" charset="0"/>
              </a:rPr>
              <a:t>)</a:t>
            </a:r>
          </a:p>
          <a:p>
            <a:pPr>
              <a:lnSpc>
                <a:spcPct val="150000"/>
              </a:lnSpc>
            </a:pPr>
            <a:r>
              <a:rPr lang="de-DE" dirty="0" smtClean="0">
                <a:latin typeface="Arial" pitchFamily="34" charset="0"/>
                <a:cs typeface="Arial" pitchFamily="34" charset="0"/>
              </a:rPr>
              <a:t>                                                    -Wasserfalle (</a:t>
            </a:r>
            <a:r>
              <a:rPr lang="de-DE" dirty="0" err="1" smtClean="0">
                <a:latin typeface="Arial" pitchFamily="34" charset="0"/>
                <a:cs typeface="Arial" pitchFamily="34" charset="0"/>
              </a:rPr>
              <a:t>Aldrovanda</a:t>
            </a:r>
            <a:r>
              <a:rPr lang="de-DE" dirty="0" smtClean="0">
                <a:latin typeface="Arial" pitchFamily="34" charset="0"/>
                <a:cs typeface="Arial" pitchFamily="34" charset="0"/>
              </a:rPr>
              <a:t> </a:t>
            </a:r>
            <a:r>
              <a:rPr lang="de-DE" dirty="0" err="1" smtClean="0">
                <a:latin typeface="Arial" pitchFamily="34" charset="0"/>
                <a:cs typeface="Arial" pitchFamily="34" charset="0"/>
              </a:rPr>
              <a:t>vesiculosa</a:t>
            </a:r>
            <a:r>
              <a:rPr lang="de-DE" dirty="0" smtClean="0">
                <a:latin typeface="Arial" pitchFamily="34" charset="0"/>
                <a:cs typeface="Arial" pitchFamily="34" charset="0"/>
              </a:rPr>
              <a:t>)</a:t>
            </a:r>
            <a:endParaRPr lang="de-DE" dirty="0">
              <a:latin typeface="Arial" pitchFamily="34" charset="0"/>
              <a:cs typeface="Arial" pitchFamily="34" charset="0"/>
            </a:endParaRPr>
          </a:p>
        </p:txBody>
      </p:sp>
      <p:sp>
        <p:nvSpPr>
          <p:cNvPr id="4" name="Textfeld 3"/>
          <p:cNvSpPr txBox="1"/>
          <p:nvPr/>
        </p:nvSpPr>
        <p:spPr>
          <a:xfrm>
            <a:off x="1115616" y="3861048"/>
            <a:ext cx="6984776"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5.3.1 Fangbeschreibung anhand der Venusfliegenfalle</a:t>
            </a:r>
            <a:endParaRPr lang="de-DE" sz="2000" dirty="0">
              <a:latin typeface="Arial" pitchFamily="34" charset="0"/>
              <a:cs typeface="Arial" pitchFamily="34" charset="0"/>
            </a:endParaRPr>
          </a:p>
        </p:txBody>
      </p:sp>
      <p:sp>
        <p:nvSpPr>
          <p:cNvPr id="5" name="Textfeld 4"/>
          <p:cNvSpPr txBox="1"/>
          <p:nvPr/>
        </p:nvSpPr>
        <p:spPr>
          <a:xfrm>
            <a:off x="1187624" y="4797152"/>
            <a:ext cx="7128792"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5.3.2 Die Wasserfalle im Vergleich</a:t>
            </a:r>
            <a:endParaRPr lang="de-DE" sz="2000" dirty="0">
              <a:latin typeface="Arial" pitchFamily="34" charset="0"/>
              <a:cs typeface="Arial" pitchFamily="34" charset="0"/>
            </a:endParaRPr>
          </a:p>
        </p:txBody>
      </p:sp>
      <p:sp>
        <p:nvSpPr>
          <p:cNvPr id="6" name="Textfeld 5"/>
          <p:cNvSpPr txBox="1"/>
          <p:nvPr/>
        </p:nvSpPr>
        <p:spPr>
          <a:xfrm>
            <a:off x="7956376" y="6300028"/>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76672"/>
            <a:ext cx="8229600" cy="1124744"/>
          </a:xfrm>
        </p:spPr>
        <p:txBody>
          <a:bodyPr>
            <a:normAutofit/>
          </a:bodyPr>
          <a:lstStyle/>
          <a:p>
            <a:pPr algn="l"/>
            <a:r>
              <a:rPr lang="de-DE" sz="2800" dirty="0" smtClean="0">
                <a:latin typeface="Arial" pitchFamily="34" charset="0"/>
                <a:cs typeface="Arial" pitchFamily="34" charset="0"/>
              </a:rPr>
              <a:t>5.3.1 Fangbeschreibung anhand der</a:t>
            </a:r>
            <a:br>
              <a:rPr lang="de-DE" sz="2800" dirty="0" smtClean="0">
                <a:latin typeface="Arial" pitchFamily="34" charset="0"/>
                <a:cs typeface="Arial" pitchFamily="34" charset="0"/>
              </a:rPr>
            </a:br>
            <a:r>
              <a:rPr lang="de-DE" sz="2800" dirty="0" smtClean="0">
                <a:latin typeface="Arial" pitchFamily="34" charset="0"/>
                <a:cs typeface="Arial" pitchFamily="34" charset="0"/>
              </a:rPr>
              <a:t>         Venusfliegenfalle</a:t>
            </a:r>
            <a:endParaRPr lang="de-DE" sz="2800" dirty="0">
              <a:latin typeface="Arial" pitchFamily="34" charset="0"/>
              <a:cs typeface="Arial" pitchFamily="34" charset="0"/>
            </a:endParaRPr>
          </a:p>
        </p:txBody>
      </p:sp>
      <p:sp>
        <p:nvSpPr>
          <p:cNvPr id="3" name="Textfeld 2"/>
          <p:cNvSpPr txBox="1"/>
          <p:nvPr/>
        </p:nvSpPr>
        <p:spPr>
          <a:xfrm>
            <a:off x="395536" y="1988840"/>
            <a:ext cx="3888432" cy="369332"/>
          </a:xfrm>
          <a:prstGeom prst="rect">
            <a:avLst/>
          </a:prstGeom>
          <a:noFill/>
        </p:spPr>
        <p:txBody>
          <a:bodyPr wrap="square" rtlCol="0">
            <a:spAutoFit/>
          </a:bodyPr>
          <a:lstStyle/>
          <a:p>
            <a:pPr>
              <a:buFont typeface="Courier New" pitchFamily="49" charset="0"/>
              <a:buChar char="o"/>
            </a:pPr>
            <a:r>
              <a:rPr lang="de-DE" b="1" dirty="0" smtClean="0">
                <a:latin typeface="Arial" pitchFamily="34" charset="0"/>
                <a:cs typeface="Arial" pitchFamily="34" charset="0"/>
                <a:hlinkClick r:id="rId2" action="ppaction://hlinksldjump"/>
              </a:rPr>
              <a:t>Aufbau der Venusfliegenfalle</a:t>
            </a:r>
            <a:endParaRPr lang="de-DE" b="1" dirty="0">
              <a:latin typeface="Arial" pitchFamily="34" charset="0"/>
              <a:cs typeface="Arial" pitchFamily="34" charset="0"/>
            </a:endParaRPr>
          </a:p>
        </p:txBody>
      </p:sp>
      <p:sp>
        <p:nvSpPr>
          <p:cNvPr id="4" name="Textfeld 3"/>
          <p:cNvSpPr txBox="1"/>
          <p:nvPr/>
        </p:nvSpPr>
        <p:spPr>
          <a:xfrm>
            <a:off x="395536" y="2708920"/>
            <a:ext cx="4176464" cy="369332"/>
          </a:xfrm>
          <a:prstGeom prst="rect">
            <a:avLst/>
          </a:prstGeom>
          <a:noFill/>
        </p:spPr>
        <p:txBody>
          <a:bodyPr wrap="square" rtlCol="0">
            <a:spAutoFit/>
          </a:bodyPr>
          <a:lstStyle/>
          <a:p>
            <a:pPr>
              <a:buFont typeface="Courier New" pitchFamily="49" charset="0"/>
              <a:buChar char="o"/>
            </a:pPr>
            <a:r>
              <a:rPr lang="de-DE" b="1" dirty="0" smtClean="0">
                <a:latin typeface="Arial" pitchFamily="34" charset="0"/>
                <a:cs typeface="Arial" pitchFamily="34" charset="0"/>
              </a:rPr>
              <a:t>Fangmechanismus:</a:t>
            </a:r>
            <a:endParaRPr lang="de-DE" b="1" dirty="0">
              <a:latin typeface="Arial" pitchFamily="34" charset="0"/>
              <a:cs typeface="Arial" pitchFamily="34" charset="0"/>
            </a:endParaRPr>
          </a:p>
        </p:txBody>
      </p:sp>
      <p:sp>
        <p:nvSpPr>
          <p:cNvPr id="5" name="Textfeld 4"/>
          <p:cNvSpPr txBox="1"/>
          <p:nvPr/>
        </p:nvSpPr>
        <p:spPr>
          <a:xfrm>
            <a:off x="251520" y="3140968"/>
            <a:ext cx="8640960" cy="3416320"/>
          </a:xfrm>
          <a:prstGeom prst="rect">
            <a:avLst/>
          </a:prstGeom>
          <a:noFill/>
        </p:spPr>
        <p:txBody>
          <a:bodyPr wrap="square" rtlCol="0">
            <a:spAutoFit/>
          </a:bodyPr>
          <a:lstStyle/>
          <a:p>
            <a:pPr>
              <a:buFont typeface="Arial" pitchFamily="34" charset="0"/>
              <a:buChar char="•"/>
            </a:pPr>
            <a:r>
              <a:rPr lang="de-DE" b="1" dirty="0" smtClean="0">
                <a:latin typeface="Arial" pitchFamily="34" charset="0"/>
                <a:cs typeface="Arial" pitchFamily="34" charset="0"/>
              </a:rPr>
              <a:t>Anlockung</a:t>
            </a:r>
            <a:r>
              <a:rPr lang="de-DE" dirty="0" smtClean="0">
                <a:latin typeface="Arial" pitchFamily="34" charset="0"/>
                <a:cs typeface="Arial" pitchFamily="34" charset="0"/>
              </a:rPr>
              <a:t>: -durch rote Verfärbung</a:t>
            </a:r>
          </a:p>
          <a:p>
            <a:r>
              <a:rPr lang="de-DE" dirty="0" smtClean="0">
                <a:latin typeface="Arial" pitchFamily="34" charset="0"/>
                <a:cs typeface="Arial" pitchFamily="34" charset="0"/>
              </a:rPr>
              <a:t>                      -durch Nektar am Blattrand</a:t>
            </a:r>
          </a:p>
          <a:p>
            <a:r>
              <a:rPr lang="de-DE" dirty="0" smtClean="0">
                <a:latin typeface="Arial" pitchFamily="34" charset="0"/>
                <a:cs typeface="Arial" pitchFamily="34" charset="0"/>
              </a:rPr>
              <a:t>                      -durch glänzende Blattoberfläche</a:t>
            </a:r>
          </a:p>
          <a:p>
            <a:r>
              <a:rPr lang="de-DE" dirty="0" smtClean="0">
                <a:latin typeface="Arial" pitchFamily="34" charset="0"/>
                <a:cs typeface="Arial" pitchFamily="34" charset="0"/>
              </a:rPr>
              <a:t>                      -durch ultraviolette Leuchtfarbe</a:t>
            </a:r>
          </a:p>
          <a:p>
            <a:pPr>
              <a:buFont typeface="Arial" pitchFamily="34" charset="0"/>
              <a:buChar char="•"/>
            </a:pPr>
            <a:r>
              <a:rPr lang="de-DE" b="1" dirty="0" smtClean="0">
                <a:latin typeface="Arial" pitchFamily="34" charset="0"/>
                <a:cs typeface="Arial" pitchFamily="34" charset="0"/>
              </a:rPr>
              <a:t>Schließen der Falle: </a:t>
            </a:r>
            <a:r>
              <a:rPr lang="de-DE" dirty="0" smtClean="0">
                <a:latin typeface="Arial" pitchFamily="34" charset="0"/>
                <a:cs typeface="Arial" pitchFamily="34" charset="0"/>
              </a:rPr>
              <a:t>-durch zweimalige Berührung der Sinneshärchen</a:t>
            </a:r>
          </a:p>
          <a:p>
            <a:r>
              <a:rPr lang="de-DE" dirty="0" smtClean="0">
                <a:latin typeface="Arial" pitchFamily="34" charset="0"/>
                <a:cs typeface="Arial" pitchFamily="34" charset="0"/>
              </a:rPr>
              <a:t>                                      innerhalb 20 s:hervorgerufen</a:t>
            </a:r>
          </a:p>
          <a:p>
            <a:r>
              <a:rPr lang="de-DE" dirty="0" smtClean="0">
                <a:latin typeface="Arial" pitchFamily="34" charset="0"/>
                <a:cs typeface="Arial" pitchFamily="34" charset="0"/>
              </a:rPr>
              <a:t>                                     -Klappbewegung erfolgt in 100 </a:t>
            </a:r>
            <a:r>
              <a:rPr lang="de-DE" dirty="0" err="1" smtClean="0">
                <a:latin typeface="Arial" pitchFamily="34" charset="0"/>
                <a:cs typeface="Arial" pitchFamily="34" charset="0"/>
              </a:rPr>
              <a:t>ms</a:t>
            </a:r>
            <a:endParaRPr lang="de-DE" dirty="0" smtClean="0">
              <a:latin typeface="Arial" pitchFamily="34" charset="0"/>
              <a:cs typeface="Arial" pitchFamily="34" charset="0"/>
            </a:endParaRPr>
          </a:p>
          <a:p>
            <a:r>
              <a:rPr lang="de-DE" dirty="0" smtClean="0">
                <a:latin typeface="Arial" pitchFamily="34" charset="0"/>
                <a:cs typeface="Arial" pitchFamily="34" charset="0"/>
              </a:rPr>
              <a:t>                                     -nicht sofortiges dichtes Verschließen der  </a:t>
            </a:r>
          </a:p>
          <a:p>
            <a:r>
              <a:rPr lang="de-DE" dirty="0" smtClean="0">
                <a:latin typeface="Arial" pitchFamily="34" charset="0"/>
                <a:cs typeface="Arial" pitchFamily="34" charset="0"/>
              </a:rPr>
              <a:t>                                       Sperrborsten →Fluchtmöglichkeit für kleine Insekten</a:t>
            </a:r>
          </a:p>
          <a:p>
            <a:r>
              <a:rPr lang="de-DE" dirty="0" smtClean="0">
                <a:latin typeface="Arial" pitchFamily="34" charset="0"/>
                <a:cs typeface="Arial" pitchFamily="34" charset="0"/>
              </a:rPr>
              <a:t>                                     -bei großen Insekten wird Schließvorgang fortgesetzt</a:t>
            </a:r>
          </a:p>
          <a:p>
            <a:r>
              <a:rPr lang="de-DE" dirty="0" smtClean="0">
                <a:latin typeface="Arial" pitchFamily="34" charset="0"/>
                <a:cs typeface="Arial" pitchFamily="34" charset="0"/>
              </a:rPr>
              <a:t>                                      →Ränder schließen sich hermetisch →Blattmagen </a:t>
            </a:r>
          </a:p>
          <a:p>
            <a:pPr>
              <a:buFont typeface="Arial" pitchFamily="34" charset="0"/>
              <a:buChar char="•"/>
            </a:pPr>
            <a:r>
              <a:rPr lang="de-DE" dirty="0" smtClean="0">
                <a:latin typeface="Arial" pitchFamily="34" charset="0"/>
                <a:cs typeface="Arial" pitchFamily="34" charset="0"/>
              </a:rPr>
              <a:t> </a:t>
            </a:r>
            <a:r>
              <a:rPr lang="de-DE" b="1" dirty="0" smtClean="0">
                <a:latin typeface="Arial" pitchFamily="34" charset="0"/>
                <a:cs typeface="Arial" pitchFamily="34" charset="0"/>
              </a:rPr>
              <a:t>Verdauung</a:t>
            </a:r>
            <a:r>
              <a:rPr lang="de-DE" dirty="0" smtClean="0">
                <a:latin typeface="Arial" pitchFamily="34" charset="0"/>
                <a:cs typeface="Arial" pitchFamily="34" charset="0"/>
              </a:rPr>
              <a:t>: innerhalb 1-2 Wochen abgeschlossen</a:t>
            </a:r>
            <a:endParaRPr lang="de-DE" dirty="0">
              <a:latin typeface="Arial" pitchFamily="34" charset="0"/>
              <a:cs typeface="Arial" pitchFamily="34" charset="0"/>
            </a:endParaRPr>
          </a:p>
        </p:txBody>
      </p:sp>
      <p:pic>
        <p:nvPicPr>
          <p:cNvPr id="9" name="Grafik 8" descr="moor 099.JPG"/>
          <p:cNvPicPr>
            <a:picLocks noChangeAspect="1"/>
          </p:cNvPicPr>
          <p:nvPr/>
        </p:nvPicPr>
        <p:blipFill>
          <a:blip r:embed="rId3" cstate="print"/>
          <a:stretch>
            <a:fillRect/>
          </a:stretch>
        </p:blipFill>
        <p:spPr>
          <a:xfrm>
            <a:off x="5652120" y="1268760"/>
            <a:ext cx="3096344" cy="2592289"/>
          </a:xfrm>
          <a:prstGeom prst="rect">
            <a:avLst/>
          </a:prstGeom>
        </p:spPr>
      </p:pic>
      <p:sp>
        <p:nvSpPr>
          <p:cNvPr id="7" name="Textfeld 6"/>
          <p:cNvSpPr txBox="1"/>
          <p:nvPr/>
        </p:nvSpPr>
        <p:spPr>
          <a:xfrm>
            <a:off x="8028384" y="6381328"/>
            <a:ext cx="1115616"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400" dirty="0" smtClean="0">
                <a:latin typeface="Arial" pitchFamily="34" charset="0"/>
                <a:cs typeface="Arial" pitchFamily="34" charset="0"/>
              </a:rPr>
              <a:t>Aufbau der Venusfliegenfalle</a:t>
            </a:r>
            <a:endParaRPr lang="de-DE" sz="2400" dirty="0">
              <a:latin typeface="Arial" pitchFamily="34" charset="0"/>
              <a:cs typeface="Arial" pitchFamily="34" charset="0"/>
            </a:endParaRPr>
          </a:p>
        </p:txBody>
      </p:sp>
      <p:pic>
        <p:nvPicPr>
          <p:cNvPr id="3" name="Grafik 2" descr="venusfliegenfalle mit mehreren borsten 014.JPG"/>
          <p:cNvPicPr>
            <a:picLocks noChangeAspect="1"/>
          </p:cNvPicPr>
          <p:nvPr/>
        </p:nvPicPr>
        <p:blipFill>
          <a:blip r:embed="rId2" cstate="print"/>
          <a:stretch>
            <a:fillRect/>
          </a:stretch>
        </p:blipFill>
        <p:spPr>
          <a:xfrm>
            <a:off x="6516216" y="404664"/>
            <a:ext cx="2359120" cy="3168352"/>
          </a:xfrm>
          <a:prstGeom prst="rect">
            <a:avLst/>
          </a:prstGeom>
        </p:spPr>
      </p:pic>
      <p:pic>
        <p:nvPicPr>
          <p:cNvPr id="1026" name="Picture 2" descr="C:\Users\Verena\Desktop\Anlage\unbearbeitete Bilder\Abb 23.JPG"/>
          <p:cNvPicPr>
            <a:picLocks noChangeAspect="1" noChangeArrowheads="1"/>
          </p:cNvPicPr>
          <p:nvPr/>
        </p:nvPicPr>
        <p:blipFill>
          <a:blip r:embed="rId3" cstate="print"/>
          <a:srcRect/>
          <a:stretch>
            <a:fillRect/>
          </a:stretch>
        </p:blipFill>
        <p:spPr bwMode="auto">
          <a:xfrm>
            <a:off x="251520" y="1484784"/>
            <a:ext cx="5760640" cy="4320480"/>
          </a:xfrm>
          <a:prstGeom prst="rect">
            <a:avLst/>
          </a:prstGeom>
          <a:noFill/>
        </p:spPr>
      </p:pic>
      <p:sp>
        <p:nvSpPr>
          <p:cNvPr id="6" name="Textfeld 5"/>
          <p:cNvSpPr txBox="1"/>
          <p:nvPr/>
        </p:nvSpPr>
        <p:spPr>
          <a:xfrm>
            <a:off x="6660232" y="3645024"/>
            <a:ext cx="1944216" cy="648072"/>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Steife dünne </a:t>
            </a:r>
          </a:p>
          <a:p>
            <a:r>
              <a:rPr lang="de-DE" b="1" dirty="0" smtClean="0">
                <a:latin typeface="Arial" pitchFamily="34" charset="0"/>
                <a:cs typeface="Arial" pitchFamily="34" charset="0"/>
              </a:rPr>
              <a:t>Sinneshärchen</a:t>
            </a:r>
            <a:endParaRPr lang="de-DE" b="1" dirty="0">
              <a:latin typeface="Arial" pitchFamily="34" charset="0"/>
              <a:cs typeface="Arial" pitchFamily="34" charset="0"/>
            </a:endParaRPr>
          </a:p>
        </p:txBody>
      </p:sp>
      <p:sp>
        <p:nvSpPr>
          <p:cNvPr id="7" name="Textfeld 6"/>
          <p:cNvSpPr txBox="1"/>
          <p:nvPr/>
        </p:nvSpPr>
        <p:spPr>
          <a:xfrm>
            <a:off x="6588224" y="4581128"/>
            <a:ext cx="2232248" cy="936104"/>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Stabile, senkrecht aufgerichtete</a:t>
            </a:r>
          </a:p>
          <a:p>
            <a:r>
              <a:rPr lang="de-DE" b="1" dirty="0" smtClean="0">
                <a:latin typeface="Arial" pitchFamily="34" charset="0"/>
                <a:cs typeface="Arial" pitchFamily="34" charset="0"/>
              </a:rPr>
              <a:t>Sperrborsten</a:t>
            </a:r>
            <a:endParaRPr lang="de-DE" b="1" dirty="0">
              <a:latin typeface="Arial" pitchFamily="34" charset="0"/>
              <a:cs typeface="Arial" pitchFamily="34" charset="0"/>
            </a:endParaRPr>
          </a:p>
        </p:txBody>
      </p:sp>
      <p:sp>
        <p:nvSpPr>
          <p:cNvPr id="8" name="Textfeld 7"/>
          <p:cNvSpPr txBox="1"/>
          <p:nvPr/>
        </p:nvSpPr>
        <p:spPr>
          <a:xfrm>
            <a:off x="6084168" y="5877272"/>
            <a:ext cx="2376264" cy="369332"/>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Winzige Nektarien</a:t>
            </a:r>
            <a:endParaRPr lang="de-DE" b="1" dirty="0">
              <a:latin typeface="Arial" pitchFamily="34" charset="0"/>
              <a:cs typeface="Arial" pitchFamily="34" charset="0"/>
            </a:endParaRPr>
          </a:p>
        </p:txBody>
      </p:sp>
      <p:sp>
        <p:nvSpPr>
          <p:cNvPr id="9" name="Textfeld 8"/>
          <p:cNvSpPr txBox="1"/>
          <p:nvPr/>
        </p:nvSpPr>
        <p:spPr>
          <a:xfrm>
            <a:off x="1763688" y="6021288"/>
            <a:ext cx="2664296" cy="369332"/>
          </a:xfrm>
          <a:prstGeom prst="rect">
            <a:avLst/>
          </a:prstGeom>
          <a:noFill/>
          <a:ln w="19050">
            <a:solidFill>
              <a:schemeClr val="tx1"/>
            </a:solidFill>
          </a:ln>
        </p:spPr>
        <p:txBody>
          <a:bodyPr wrap="square" rtlCol="0">
            <a:spAutoFit/>
          </a:bodyPr>
          <a:lstStyle/>
          <a:p>
            <a:r>
              <a:rPr lang="de-DE" b="1" dirty="0" smtClean="0">
                <a:latin typeface="Arial" pitchFamily="34" charset="0"/>
                <a:cs typeface="Arial" pitchFamily="34" charset="0"/>
              </a:rPr>
              <a:t>Fallenhälften (Loben)</a:t>
            </a:r>
            <a:endParaRPr lang="de-DE" b="1" dirty="0">
              <a:latin typeface="Arial" pitchFamily="34" charset="0"/>
              <a:cs typeface="Arial" pitchFamily="34" charset="0"/>
            </a:endParaRPr>
          </a:p>
        </p:txBody>
      </p:sp>
      <p:cxnSp>
        <p:nvCxnSpPr>
          <p:cNvPr id="11" name="Gerade Verbindung mit Pfeil 10"/>
          <p:cNvCxnSpPr/>
          <p:nvPr/>
        </p:nvCxnSpPr>
        <p:spPr>
          <a:xfrm flipH="1" flipV="1">
            <a:off x="2267744" y="3212976"/>
            <a:ext cx="4392488" cy="50405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flipV="1">
            <a:off x="4427984" y="4149080"/>
            <a:ext cx="2160240" cy="64807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Gerade Verbindung mit Pfeil 14"/>
          <p:cNvCxnSpPr>
            <a:stCxn id="8" idx="1"/>
          </p:cNvCxnSpPr>
          <p:nvPr/>
        </p:nvCxnSpPr>
        <p:spPr>
          <a:xfrm flipH="1" flipV="1">
            <a:off x="4067944" y="4653136"/>
            <a:ext cx="2016224" cy="140880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flipH="1" flipV="1">
            <a:off x="2627784" y="4725144"/>
            <a:ext cx="144016" cy="12961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8100392" y="6453336"/>
            <a:ext cx="864096" cy="307777"/>
          </a:xfrm>
          <a:prstGeom prst="rect">
            <a:avLst/>
          </a:prstGeom>
          <a:noFill/>
        </p:spPr>
        <p:txBody>
          <a:bodyPr wrap="square" rtlCol="0">
            <a:spAutoFit/>
          </a:bodyPr>
          <a:lstStyle/>
          <a:p>
            <a:r>
              <a:rPr lang="de-DE" sz="1400" dirty="0" smtClean="0">
                <a:latin typeface="Arial" pitchFamily="34" charset="0"/>
                <a:cs typeface="Arial" pitchFamily="34" charset="0"/>
                <a:hlinkClick r:id="rId4"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76672"/>
            <a:ext cx="8229600" cy="1066130"/>
          </a:xfrm>
        </p:spPr>
        <p:txBody>
          <a:bodyPr>
            <a:normAutofit/>
          </a:bodyPr>
          <a:lstStyle/>
          <a:p>
            <a:pPr algn="l"/>
            <a:r>
              <a:rPr lang="de-DE" sz="2800" dirty="0" smtClean="0">
                <a:latin typeface="Arial" pitchFamily="34" charset="0"/>
                <a:cs typeface="Arial" pitchFamily="34" charset="0"/>
              </a:rPr>
              <a:t>5.3.2 Die Wasserfalle im Vergleich</a:t>
            </a:r>
            <a:endParaRPr lang="de-DE" sz="2800" dirty="0">
              <a:latin typeface="Arial" pitchFamily="34" charset="0"/>
              <a:cs typeface="Arial" pitchFamily="34" charset="0"/>
            </a:endParaRPr>
          </a:p>
        </p:txBody>
      </p:sp>
      <p:sp>
        <p:nvSpPr>
          <p:cNvPr id="4" name="Textfeld 3"/>
          <p:cNvSpPr txBox="1"/>
          <p:nvPr/>
        </p:nvSpPr>
        <p:spPr>
          <a:xfrm>
            <a:off x="1259632" y="1772816"/>
            <a:ext cx="6480720" cy="369332"/>
          </a:xfrm>
          <a:prstGeom prst="rect">
            <a:avLst/>
          </a:prstGeom>
          <a:noFill/>
        </p:spPr>
        <p:txBody>
          <a:bodyPr wrap="square" rtlCol="0">
            <a:spAutoFit/>
          </a:bodyPr>
          <a:lstStyle/>
          <a:p>
            <a:r>
              <a:rPr lang="de-DE" dirty="0" smtClean="0">
                <a:latin typeface="Arial" pitchFamily="34" charset="0"/>
                <a:cs typeface="Arial" pitchFamily="34" charset="0"/>
              </a:rPr>
              <a:t>Unterschiede und Gemeinsamkeiten zur Venusfliegenfalle:</a:t>
            </a:r>
            <a:endParaRPr lang="de-DE" dirty="0">
              <a:latin typeface="Arial" pitchFamily="34" charset="0"/>
              <a:cs typeface="Arial" pitchFamily="34" charset="0"/>
            </a:endParaRPr>
          </a:p>
        </p:txBody>
      </p:sp>
      <p:graphicFrame>
        <p:nvGraphicFramePr>
          <p:cNvPr id="5" name="Tabelle 4"/>
          <p:cNvGraphicFramePr>
            <a:graphicFrameLocks noGrp="1"/>
          </p:cNvGraphicFramePr>
          <p:nvPr/>
        </p:nvGraphicFramePr>
        <p:xfrm>
          <a:off x="971600" y="2420888"/>
          <a:ext cx="7200800" cy="2108200"/>
        </p:xfrm>
        <a:graphic>
          <a:graphicData uri="http://schemas.openxmlformats.org/drawingml/2006/table">
            <a:tbl>
              <a:tblPr firstRow="1" bandRow="1">
                <a:tableStyleId>{1FECB4D8-DB02-4DC6-A0A2-4F2EBAE1DC90}</a:tableStyleId>
              </a:tblPr>
              <a:tblGrid>
                <a:gridCol w="3600400"/>
                <a:gridCol w="3600400"/>
              </a:tblGrid>
              <a:tr h="370840">
                <a:tc>
                  <a:txBody>
                    <a:bodyPr/>
                    <a:lstStyle/>
                    <a:p>
                      <a:r>
                        <a:rPr lang="de-DE" dirty="0" smtClean="0">
                          <a:solidFill>
                            <a:schemeClr val="tx1"/>
                          </a:solidFill>
                          <a:latin typeface="Arial" pitchFamily="34" charset="0"/>
                          <a:cs typeface="Arial" pitchFamily="34" charset="0"/>
                        </a:rPr>
                        <a:t>Gemeinsamkeiten</a:t>
                      </a:r>
                      <a:endParaRPr lang="de-DE" dirty="0">
                        <a:solidFill>
                          <a:schemeClr val="tx1"/>
                        </a:solidFill>
                        <a:latin typeface="Arial" pitchFamily="34" charset="0"/>
                        <a:cs typeface="Arial" pitchFamily="34" charset="0"/>
                      </a:endParaRPr>
                    </a:p>
                  </a:txBody>
                  <a:tcPr/>
                </a:tc>
                <a:tc>
                  <a:txBody>
                    <a:bodyPr/>
                    <a:lstStyle/>
                    <a:p>
                      <a:r>
                        <a:rPr lang="de-DE" dirty="0" smtClean="0">
                          <a:solidFill>
                            <a:schemeClr val="tx1"/>
                          </a:solidFill>
                          <a:latin typeface="Arial" pitchFamily="34" charset="0"/>
                          <a:cs typeface="Arial" pitchFamily="34" charset="0"/>
                        </a:rPr>
                        <a:t>Unterschiede</a:t>
                      </a:r>
                      <a:endParaRPr lang="de-DE" dirty="0">
                        <a:solidFill>
                          <a:schemeClr val="tx1"/>
                        </a:solidFill>
                        <a:latin typeface="Arial" pitchFamily="34" charset="0"/>
                        <a:cs typeface="Arial" pitchFamily="34" charset="0"/>
                      </a:endParaRPr>
                    </a:p>
                  </a:txBody>
                  <a:tcPr/>
                </a:tc>
              </a:tr>
              <a:tr h="370840">
                <a:tc>
                  <a:txBody>
                    <a:bodyPr/>
                    <a:lstStyle/>
                    <a:p>
                      <a:pPr>
                        <a:buFont typeface="Arial" pitchFamily="34" charset="0"/>
                        <a:buChar char="•"/>
                      </a:pPr>
                      <a:r>
                        <a:rPr lang="de-DE" dirty="0" smtClean="0"/>
                        <a:t>Im Falleninneren </a:t>
                      </a:r>
                      <a:r>
                        <a:rPr lang="de-DE" dirty="0" err="1" smtClean="0"/>
                        <a:t>berührungsemfpindliche</a:t>
                      </a:r>
                      <a:r>
                        <a:rPr lang="de-DE" baseline="0" dirty="0" smtClean="0"/>
                        <a:t> </a:t>
                      </a:r>
                      <a:r>
                        <a:rPr lang="de-DE" baseline="0" dirty="0" err="1" smtClean="0"/>
                        <a:t>Fühlborsten</a:t>
                      </a:r>
                      <a:r>
                        <a:rPr lang="de-DE" baseline="0" dirty="0" smtClean="0"/>
                        <a:t>, die bei Berührung Klappbewegung einleiten</a:t>
                      </a:r>
                    </a:p>
                    <a:p>
                      <a:pPr>
                        <a:buFont typeface="Arial" pitchFamily="34" charset="0"/>
                        <a:buChar char="•"/>
                      </a:pPr>
                      <a:endParaRPr lang="de-DE" baseline="0" dirty="0" smtClean="0"/>
                    </a:p>
                    <a:p>
                      <a:pPr>
                        <a:buFont typeface="Arial" pitchFamily="34" charset="0"/>
                        <a:buChar char="•"/>
                      </a:pPr>
                      <a:r>
                        <a:rPr lang="de-DE" baseline="0" dirty="0" smtClean="0"/>
                        <a:t>Schnelle Bewegung</a:t>
                      </a:r>
                      <a:endParaRPr lang="de-DE" dirty="0"/>
                    </a:p>
                  </a:txBody>
                  <a:tcPr/>
                </a:tc>
                <a:tc>
                  <a:txBody>
                    <a:bodyPr/>
                    <a:lstStyle/>
                    <a:p>
                      <a:pPr>
                        <a:buFont typeface="Arial" pitchFamily="34" charset="0"/>
                        <a:buChar char="•"/>
                      </a:pPr>
                      <a:r>
                        <a:rPr lang="de-DE" dirty="0" smtClean="0"/>
                        <a:t>Schon nach einer Berührung ist Klappbewegung</a:t>
                      </a:r>
                      <a:r>
                        <a:rPr lang="de-DE" baseline="0" dirty="0" smtClean="0"/>
                        <a:t> eingeleitet</a:t>
                      </a:r>
                    </a:p>
                    <a:p>
                      <a:pPr>
                        <a:buFont typeface="Arial" pitchFamily="34" charset="0"/>
                        <a:buChar char="•"/>
                      </a:pPr>
                      <a:endParaRPr lang="de-DE" baseline="0" dirty="0" smtClean="0"/>
                    </a:p>
                    <a:p>
                      <a:pPr>
                        <a:buFont typeface="Arial" pitchFamily="34" charset="0"/>
                        <a:buChar char="•"/>
                      </a:pPr>
                      <a:r>
                        <a:rPr lang="de-DE" baseline="0" dirty="0" smtClean="0"/>
                        <a:t>je mehr Borsten berührt wurden, desto schneller klappt Falle zu</a:t>
                      </a:r>
                    </a:p>
                    <a:p>
                      <a:pPr>
                        <a:buFont typeface="Arial" pitchFamily="34" charset="0"/>
                        <a:buNone/>
                      </a:pPr>
                      <a:endParaRPr lang="de-DE" dirty="0"/>
                    </a:p>
                  </a:txBody>
                  <a:tcPr/>
                </a:tc>
              </a:tr>
            </a:tbl>
          </a:graphicData>
        </a:graphic>
      </p:graphicFrame>
      <p:sp>
        <p:nvSpPr>
          <p:cNvPr id="6" name="Textfeld 5"/>
          <p:cNvSpPr txBox="1"/>
          <p:nvPr/>
        </p:nvSpPr>
        <p:spPr>
          <a:xfrm>
            <a:off x="8100392" y="6372036"/>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8229600" cy="1143000"/>
          </a:xfrm>
        </p:spPr>
        <p:txBody>
          <a:bodyPr>
            <a:normAutofit/>
          </a:bodyPr>
          <a:lstStyle/>
          <a:p>
            <a:pPr algn="l"/>
            <a:r>
              <a:rPr lang="de-DE" sz="2900" dirty="0" smtClean="0">
                <a:latin typeface="Arial" pitchFamily="34" charset="0"/>
                <a:cs typeface="Arial" pitchFamily="34" charset="0"/>
              </a:rPr>
              <a:t>5.4 Die Saugfalle als schnellster</a:t>
            </a:r>
            <a:br>
              <a:rPr lang="de-DE" sz="2900" dirty="0" smtClean="0">
                <a:latin typeface="Arial" pitchFamily="34" charset="0"/>
                <a:cs typeface="Arial" pitchFamily="34" charset="0"/>
              </a:rPr>
            </a:br>
            <a:r>
              <a:rPr lang="de-DE" sz="2900" dirty="0" smtClean="0">
                <a:latin typeface="Arial" pitchFamily="34" charset="0"/>
                <a:cs typeface="Arial" pitchFamily="34" charset="0"/>
              </a:rPr>
              <a:t>      Fangmechanismus</a:t>
            </a:r>
            <a:endParaRPr lang="de-DE" sz="2900" dirty="0">
              <a:latin typeface="Arial" pitchFamily="34" charset="0"/>
              <a:cs typeface="Arial" pitchFamily="34" charset="0"/>
            </a:endParaRPr>
          </a:p>
        </p:txBody>
      </p:sp>
      <p:sp>
        <p:nvSpPr>
          <p:cNvPr id="3" name="Textfeld 2"/>
          <p:cNvSpPr txBox="1"/>
          <p:nvPr/>
        </p:nvSpPr>
        <p:spPr>
          <a:xfrm>
            <a:off x="395536" y="1484784"/>
            <a:ext cx="7920880" cy="923330"/>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Das Prinzip wird nur von den kleinen Fangblasen des Wasserschlauches (</a:t>
            </a:r>
            <a:r>
              <a:rPr lang="de-DE" dirty="0" err="1" smtClean="0">
                <a:latin typeface="Arial" pitchFamily="34" charset="0"/>
                <a:cs typeface="Arial" pitchFamily="34" charset="0"/>
              </a:rPr>
              <a:t>Utricularia</a:t>
            </a:r>
            <a:r>
              <a:rPr lang="de-DE" dirty="0" smtClean="0">
                <a:latin typeface="Arial" pitchFamily="34" charset="0"/>
                <a:cs typeface="Arial" pitchFamily="34" charset="0"/>
              </a:rPr>
              <a:t>) verwirklicht. Die Blasen arbeiten mit Unterdruck.</a:t>
            </a:r>
            <a:endParaRPr lang="de-DE" dirty="0">
              <a:latin typeface="Arial" pitchFamily="34" charset="0"/>
              <a:cs typeface="Arial" pitchFamily="34" charset="0"/>
            </a:endParaRPr>
          </a:p>
        </p:txBody>
      </p:sp>
      <p:sp>
        <p:nvSpPr>
          <p:cNvPr id="5" name="Textfeld 4"/>
          <p:cNvSpPr txBox="1"/>
          <p:nvPr/>
        </p:nvSpPr>
        <p:spPr>
          <a:xfrm>
            <a:off x="323528" y="3501008"/>
            <a:ext cx="8280920" cy="2585323"/>
          </a:xfrm>
          <a:prstGeom prst="rect">
            <a:avLst/>
          </a:prstGeom>
          <a:noFill/>
        </p:spPr>
        <p:txBody>
          <a:bodyPr wrap="square" rtlCol="0">
            <a:spAutoFit/>
          </a:bodyPr>
          <a:lstStyle/>
          <a:p>
            <a:pPr>
              <a:buFont typeface="Arial" pitchFamily="34" charset="0"/>
              <a:buChar char="•"/>
            </a:pPr>
            <a:r>
              <a:rPr lang="de-DE" b="1" dirty="0" smtClean="0">
                <a:latin typeface="Arial" pitchFamily="34" charset="0"/>
                <a:cs typeface="Arial" pitchFamily="34" charset="0"/>
              </a:rPr>
              <a:t>Anlockung:</a:t>
            </a:r>
            <a:r>
              <a:rPr lang="de-DE" dirty="0" smtClean="0">
                <a:latin typeface="Arial" pitchFamily="34" charset="0"/>
                <a:cs typeface="Arial" pitchFamily="34" charset="0"/>
              </a:rPr>
              <a:t> -durch zuckerhaltigen Schleim der Klappe</a:t>
            </a:r>
          </a:p>
          <a:p>
            <a:r>
              <a:rPr lang="de-DE" dirty="0" smtClean="0">
                <a:latin typeface="Arial" pitchFamily="34" charset="0"/>
                <a:cs typeface="Arial" pitchFamily="34" charset="0"/>
              </a:rPr>
              <a:t>                      -</a:t>
            </a:r>
            <a:r>
              <a:rPr lang="de-DE" dirty="0" err="1" smtClean="0">
                <a:latin typeface="Arial" pitchFamily="34" charset="0"/>
                <a:cs typeface="Arial" pitchFamily="34" charset="0"/>
              </a:rPr>
              <a:t>Reusenhaare</a:t>
            </a:r>
            <a:r>
              <a:rPr lang="de-DE" dirty="0" smtClean="0">
                <a:latin typeface="Arial" pitchFamily="34" charset="0"/>
                <a:cs typeface="Arial" pitchFamily="34" charset="0"/>
              </a:rPr>
              <a:t> leiten Tier an Auslöseborsten</a:t>
            </a:r>
          </a:p>
          <a:p>
            <a:pPr>
              <a:buFont typeface="Arial" pitchFamily="34" charset="0"/>
              <a:buChar char="•"/>
            </a:pPr>
            <a:r>
              <a:rPr lang="de-DE" b="1" dirty="0" smtClean="0">
                <a:latin typeface="Arial" pitchFamily="34" charset="0"/>
                <a:cs typeface="Arial" pitchFamily="34" charset="0"/>
              </a:rPr>
              <a:t>Fangen der Beute</a:t>
            </a:r>
            <a:r>
              <a:rPr lang="de-DE" dirty="0" smtClean="0">
                <a:latin typeface="Arial" pitchFamily="34" charset="0"/>
                <a:cs typeface="Arial" pitchFamily="34" charset="0"/>
              </a:rPr>
              <a:t>: -durch Berührung der Borsten wird Klappe aufgehebelt</a:t>
            </a:r>
          </a:p>
          <a:p>
            <a:r>
              <a:rPr lang="de-DE" dirty="0" smtClean="0">
                <a:latin typeface="Arial" pitchFamily="34" charset="0"/>
                <a:cs typeface="Arial" pitchFamily="34" charset="0"/>
              </a:rPr>
              <a:t>                                  -durch Sogeffekt wird Beute eingezogen</a:t>
            </a:r>
          </a:p>
          <a:p>
            <a:r>
              <a:rPr lang="de-DE" dirty="0" smtClean="0">
                <a:latin typeface="Arial" pitchFamily="34" charset="0"/>
                <a:cs typeface="Arial" pitchFamily="34" charset="0"/>
              </a:rPr>
              <a:t>                                  -bei Druckausgleich springt Klappe wieder zu</a:t>
            </a:r>
          </a:p>
          <a:p>
            <a:r>
              <a:rPr lang="de-DE" dirty="0" smtClean="0">
                <a:latin typeface="Arial" pitchFamily="34" charset="0"/>
                <a:cs typeface="Arial" pitchFamily="34" charset="0"/>
              </a:rPr>
              <a:t>                                  -Bewegung innerhalb 1/500 s stattgefunden</a:t>
            </a:r>
          </a:p>
          <a:p>
            <a:pPr>
              <a:buFont typeface="Arial" pitchFamily="34" charset="0"/>
              <a:buChar char="•"/>
            </a:pPr>
            <a:r>
              <a:rPr lang="de-DE" b="1" dirty="0" smtClean="0">
                <a:latin typeface="Arial" pitchFamily="34" charset="0"/>
                <a:cs typeface="Arial" pitchFamily="34" charset="0"/>
              </a:rPr>
              <a:t>Verdauung</a:t>
            </a:r>
            <a:r>
              <a:rPr lang="de-DE" dirty="0" smtClean="0">
                <a:latin typeface="Arial" pitchFamily="34" charset="0"/>
                <a:cs typeface="Arial" pitchFamily="34" charset="0"/>
              </a:rPr>
              <a:t>: -sehr schnell, denn nach 15 min hat Falle die Nährstoffe mittels</a:t>
            </a:r>
          </a:p>
          <a:p>
            <a:r>
              <a:rPr lang="de-DE" dirty="0" smtClean="0">
                <a:latin typeface="Arial" pitchFamily="34" charset="0"/>
                <a:cs typeface="Arial" pitchFamily="34" charset="0"/>
              </a:rPr>
              <a:t>                       Drüsen aufgenommen und durch Abpumpen des Wassers einen</a:t>
            </a:r>
          </a:p>
          <a:p>
            <a:r>
              <a:rPr lang="de-DE" dirty="0" smtClean="0">
                <a:latin typeface="Arial" pitchFamily="34" charset="0"/>
                <a:cs typeface="Arial" pitchFamily="34" charset="0"/>
              </a:rPr>
              <a:t>                       Unterdruck hergestellt</a:t>
            </a:r>
            <a:endParaRPr lang="de-DE" dirty="0">
              <a:latin typeface="Arial" pitchFamily="34" charset="0"/>
              <a:cs typeface="Arial" pitchFamily="34" charset="0"/>
            </a:endParaRPr>
          </a:p>
        </p:txBody>
      </p:sp>
      <p:sp>
        <p:nvSpPr>
          <p:cNvPr id="6" name="Textfeld 5"/>
          <p:cNvSpPr txBox="1"/>
          <p:nvPr/>
        </p:nvSpPr>
        <p:spPr>
          <a:xfrm>
            <a:off x="755576" y="2996952"/>
            <a:ext cx="3528392" cy="369332"/>
          </a:xfrm>
          <a:prstGeom prst="rect">
            <a:avLst/>
          </a:prstGeom>
          <a:noFill/>
        </p:spPr>
        <p:txBody>
          <a:bodyPr wrap="square" rtlCol="0">
            <a:spAutoFit/>
          </a:bodyPr>
          <a:lstStyle/>
          <a:p>
            <a:pPr>
              <a:buFont typeface="Courier New" pitchFamily="49" charset="0"/>
              <a:buChar char="o"/>
            </a:pPr>
            <a:r>
              <a:rPr lang="de-DE" b="1" dirty="0" smtClean="0">
                <a:latin typeface="Arial" pitchFamily="34" charset="0"/>
                <a:cs typeface="Arial" pitchFamily="34" charset="0"/>
              </a:rPr>
              <a:t>Fangmechanismus:</a:t>
            </a:r>
            <a:endParaRPr lang="de-DE" b="1" dirty="0">
              <a:latin typeface="Arial" pitchFamily="34" charset="0"/>
              <a:cs typeface="Arial" pitchFamily="34" charset="0"/>
            </a:endParaRPr>
          </a:p>
        </p:txBody>
      </p:sp>
      <p:sp>
        <p:nvSpPr>
          <p:cNvPr id="7" name="Textfeld 6"/>
          <p:cNvSpPr txBox="1"/>
          <p:nvPr/>
        </p:nvSpPr>
        <p:spPr>
          <a:xfrm>
            <a:off x="8028384" y="6309320"/>
            <a:ext cx="936104"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
        <p:nvSpPr>
          <p:cNvPr id="8" name="Textfeld 7"/>
          <p:cNvSpPr txBox="1"/>
          <p:nvPr/>
        </p:nvSpPr>
        <p:spPr>
          <a:xfrm>
            <a:off x="755576" y="2564904"/>
            <a:ext cx="4403607" cy="369332"/>
          </a:xfrm>
          <a:prstGeom prst="rect">
            <a:avLst/>
          </a:prstGeom>
          <a:noFill/>
        </p:spPr>
        <p:txBody>
          <a:bodyPr wrap="square" rtlCol="0">
            <a:spAutoFit/>
          </a:bodyPr>
          <a:lstStyle/>
          <a:p>
            <a:pPr>
              <a:buFont typeface="Courier New" pitchFamily="49" charset="0"/>
              <a:buChar char="o"/>
            </a:pPr>
            <a:r>
              <a:rPr lang="de-DE" b="1" dirty="0" smtClean="0">
                <a:latin typeface="Arial" pitchFamily="34" charset="0"/>
                <a:cs typeface="Arial" pitchFamily="34" charset="0"/>
                <a:hlinkClick r:id="rId3" action="ppaction://hlinksldjump"/>
              </a:rPr>
              <a:t>Aufbau der Saugfalle</a:t>
            </a:r>
            <a:endParaRPr lang="de-DE"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1143000"/>
          </a:xfrm>
        </p:spPr>
        <p:txBody>
          <a:bodyPr>
            <a:normAutofit/>
          </a:bodyPr>
          <a:lstStyle/>
          <a:p>
            <a:pPr algn="l"/>
            <a:r>
              <a:rPr lang="de-DE" sz="2900" dirty="0" smtClean="0">
                <a:latin typeface="Arial" pitchFamily="34" charset="0"/>
                <a:cs typeface="Arial" pitchFamily="34" charset="0"/>
              </a:rPr>
              <a:t>5.5 </a:t>
            </a:r>
            <a:r>
              <a:rPr lang="de-DE" sz="2900" dirty="0" err="1" smtClean="0">
                <a:latin typeface="Arial" pitchFamily="34" charset="0"/>
                <a:cs typeface="Arial" pitchFamily="34" charset="0"/>
              </a:rPr>
              <a:t>Reusenfalle</a:t>
            </a:r>
            <a:r>
              <a:rPr lang="de-DE" sz="2900" dirty="0" smtClean="0">
                <a:latin typeface="Arial" pitchFamily="34" charset="0"/>
                <a:cs typeface="Arial" pitchFamily="34" charset="0"/>
              </a:rPr>
              <a:t> mit ihrem komplizierten </a:t>
            </a:r>
            <a:br>
              <a:rPr lang="de-DE" sz="2900" dirty="0" smtClean="0">
                <a:latin typeface="Arial" pitchFamily="34" charset="0"/>
                <a:cs typeface="Arial" pitchFamily="34" charset="0"/>
              </a:rPr>
            </a:br>
            <a:r>
              <a:rPr lang="de-DE" sz="2900" dirty="0" smtClean="0">
                <a:latin typeface="Arial" pitchFamily="34" charset="0"/>
                <a:cs typeface="Arial" pitchFamily="34" charset="0"/>
              </a:rPr>
              <a:t>      Fangsystem</a:t>
            </a:r>
            <a:endParaRPr lang="de-DE" sz="2900" dirty="0">
              <a:latin typeface="Arial" pitchFamily="34" charset="0"/>
              <a:cs typeface="Arial" pitchFamily="34" charset="0"/>
            </a:endParaRPr>
          </a:p>
        </p:txBody>
      </p:sp>
      <p:sp>
        <p:nvSpPr>
          <p:cNvPr id="3" name="Textfeld 2"/>
          <p:cNvSpPr txBox="1"/>
          <p:nvPr/>
        </p:nvSpPr>
        <p:spPr>
          <a:xfrm>
            <a:off x="251520" y="1340768"/>
            <a:ext cx="7344816" cy="1754326"/>
          </a:xfrm>
          <a:prstGeom prst="rect">
            <a:avLst/>
          </a:prstGeom>
          <a:noFill/>
        </p:spPr>
        <p:txBody>
          <a:bodyPr wrap="square" rtlCol="0">
            <a:spAutoFit/>
          </a:bodyPr>
          <a:lstStyle/>
          <a:p>
            <a:pPr>
              <a:lnSpc>
                <a:spcPct val="150000"/>
              </a:lnSpc>
            </a:pPr>
            <a:r>
              <a:rPr lang="de-DE" dirty="0" smtClean="0">
                <a:latin typeface="Arial" pitchFamily="34" charset="0"/>
                <a:cs typeface="Arial" pitchFamily="34" charset="0"/>
              </a:rPr>
              <a:t>Den raffinierten Fallentyp findet man bei der Gattung </a:t>
            </a:r>
            <a:r>
              <a:rPr lang="de-DE" dirty="0" err="1" smtClean="0">
                <a:latin typeface="Arial" pitchFamily="34" charset="0"/>
                <a:cs typeface="Arial" pitchFamily="34" charset="0"/>
              </a:rPr>
              <a:t>Genlisea</a:t>
            </a:r>
            <a:r>
              <a:rPr lang="de-DE" dirty="0" smtClean="0">
                <a:latin typeface="Arial" pitchFamily="34" charset="0"/>
                <a:cs typeface="Arial" pitchFamily="34" charset="0"/>
              </a:rPr>
              <a:t>. Die unterirdischen Fangorgane sind gegabelte und korkenzieherartige Blätter, wobei sie eine Verdickung besitzen, die als Magen fungiert.  </a:t>
            </a:r>
          </a:p>
          <a:p>
            <a:pPr>
              <a:lnSpc>
                <a:spcPct val="150000"/>
              </a:lnSpc>
            </a:pPr>
            <a:r>
              <a:rPr lang="de-DE" dirty="0" smtClean="0">
                <a:latin typeface="Arial" pitchFamily="34" charset="0"/>
                <a:cs typeface="Arial" pitchFamily="34" charset="0"/>
              </a:rPr>
              <a:t>Zudem verwirklicht die </a:t>
            </a:r>
            <a:r>
              <a:rPr lang="de-DE" dirty="0" err="1" smtClean="0">
                <a:latin typeface="Arial" pitchFamily="34" charset="0"/>
                <a:cs typeface="Arial" pitchFamily="34" charset="0"/>
              </a:rPr>
              <a:t>Sarracenia</a:t>
            </a:r>
            <a:r>
              <a:rPr lang="de-DE" dirty="0" smtClean="0">
                <a:latin typeface="Arial" pitchFamily="34" charset="0"/>
                <a:cs typeface="Arial" pitchFamily="34" charset="0"/>
              </a:rPr>
              <a:t>-Art S. </a:t>
            </a:r>
            <a:r>
              <a:rPr lang="de-DE" dirty="0" err="1" smtClean="0">
                <a:latin typeface="Arial" pitchFamily="34" charset="0"/>
                <a:cs typeface="Arial" pitchFamily="34" charset="0"/>
              </a:rPr>
              <a:t>psittacina</a:t>
            </a:r>
            <a:r>
              <a:rPr lang="de-DE" dirty="0" smtClean="0">
                <a:latin typeface="Arial" pitchFamily="34" charset="0"/>
                <a:cs typeface="Arial" pitchFamily="34" charset="0"/>
              </a:rPr>
              <a:t> dieses Prinzip.</a:t>
            </a:r>
            <a:endParaRPr lang="de-DE" dirty="0">
              <a:latin typeface="Arial" pitchFamily="34" charset="0"/>
              <a:cs typeface="Arial" pitchFamily="34" charset="0"/>
            </a:endParaRPr>
          </a:p>
        </p:txBody>
      </p:sp>
      <p:sp>
        <p:nvSpPr>
          <p:cNvPr id="4" name="Textfeld 3"/>
          <p:cNvSpPr txBox="1"/>
          <p:nvPr/>
        </p:nvSpPr>
        <p:spPr>
          <a:xfrm>
            <a:off x="539552" y="4077072"/>
            <a:ext cx="8136904" cy="2308324"/>
          </a:xfrm>
          <a:prstGeom prst="rect">
            <a:avLst/>
          </a:prstGeom>
          <a:noFill/>
        </p:spPr>
        <p:txBody>
          <a:bodyPr wrap="square" rtlCol="0">
            <a:spAutoFit/>
          </a:bodyPr>
          <a:lstStyle/>
          <a:p>
            <a:pPr>
              <a:buFont typeface="Arial" pitchFamily="34" charset="0"/>
              <a:buChar char="•"/>
            </a:pPr>
            <a:r>
              <a:rPr lang="de-DE" b="1" dirty="0" smtClean="0">
                <a:latin typeface="Arial" pitchFamily="34" charset="0"/>
                <a:cs typeface="Arial" pitchFamily="34" charset="0"/>
              </a:rPr>
              <a:t>Anlockung</a:t>
            </a:r>
            <a:r>
              <a:rPr lang="de-DE" dirty="0" smtClean="0">
                <a:latin typeface="Arial" pitchFamily="34" charset="0"/>
                <a:cs typeface="Arial" pitchFamily="34" charset="0"/>
              </a:rPr>
              <a:t>: durch noch nicht identifizierte </a:t>
            </a:r>
          </a:p>
          <a:p>
            <a:r>
              <a:rPr lang="de-DE" dirty="0" smtClean="0">
                <a:latin typeface="Arial" pitchFamily="34" charset="0"/>
                <a:cs typeface="Arial" pitchFamily="34" charset="0"/>
              </a:rPr>
              <a:t>                      Lockstoffe, die in Öffnungsbereichen </a:t>
            </a:r>
          </a:p>
          <a:p>
            <a:r>
              <a:rPr lang="de-DE" dirty="0" smtClean="0">
                <a:latin typeface="Arial" pitchFamily="34" charset="0"/>
                <a:cs typeface="Arial" pitchFamily="34" charset="0"/>
              </a:rPr>
              <a:t>                      abgegeben werden</a:t>
            </a:r>
          </a:p>
          <a:p>
            <a:pPr>
              <a:buFont typeface="Arial" pitchFamily="34" charset="0"/>
              <a:buChar char="•"/>
            </a:pPr>
            <a:r>
              <a:rPr lang="de-DE" b="1" dirty="0" smtClean="0">
                <a:latin typeface="Arial" pitchFamily="34" charset="0"/>
                <a:cs typeface="Arial" pitchFamily="34" charset="0"/>
              </a:rPr>
              <a:t>Fangen der Beute</a:t>
            </a:r>
            <a:r>
              <a:rPr lang="de-DE" dirty="0" smtClean="0">
                <a:latin typeface="Arial" pitchFamily="34" charset="0"/>
                <a:cs typeface="Arial" pitchFamily="34" charset="0"/>
              </a:rPr>
              <a:t>:-Tiere gelangen über Öffnungen und Mund in engröhrige</a:t>
            </a:r>
          </a:p>
          <a:p>
            <a:r>
              <a:rPr lang="de-DE" dirty="0" smtClean="0">
                <a:latin typeface="Arial" pitchFamily="34" charset="0"/>
                <a:cs typeface="Arial" pitchFamily="34" charset="0"/>
              </a:rPr>
              <a:t>                                   Falle</a:t>
            </a:r>
          </a:p>
          <a:p>
            <a:r>
              <a:rPr lang="de-DE" dirty="0" smtClean="0">
                <a:latin typeface="Arial" pitchFamily="34" charset="0"/>
                <a:cs typeface="Arial" pitchFamily="34" charset="0"/>
              </a:rPr>
              <a:t>                                 -durch ins Falleninnere gerichtete Borsten kann Tier</a:t>
            </a:r>
          </a:p>
          <a:p>
            <a:r>
              <a:rPr lang="de-DE" dirty="0" smtClean="0">
                <a:latin typeface="Arial" pitchFamily="34" charset="0"/>
                <a:cs typeface="Arial" pitchFamily="34" charset="0"/>
              </a:rPr>
              <a:t>                                   nur noch in Richtung Fangblase laufen</a:t>
            </a:r>
          </a:p>
          <a:p>
            <a:pPr>
              <a:buFont typeface="Arial" pitchFamily="34" charset="0"/>
              <a:buChar char="•"/>
            </a:pPr>
            <a:r>
              <a:rPr lang="de-DE" b="1" dirty="0" smtClean="0">
                <a:latin typeface="Arial" pitchFamily="34" charset="0"/>
                <a:cs typeface="Arial" pitchFamily="34" charset="0"/>
              </a:rPr>
              <a:t>Verdauen und Resorption</a:t>
            </a:r>
            <a:r>
              <a:rPr lang="de-DE" dirty="0" smtClean="0">
                <a:latin typeface="Arial" pitchFamily="34" charset="0"/>
                <a:cs typeface="Arial" pitchFamily="34" charset="0"/>
              </a:rPr>
              <a:t>: in Fangblase</a:t>
            </a:r>
            <a:endParaRPr lang="de-DE" dirty="0">
              <a:latin typeface="Arial" pitchFamily="34" charset="0"/>
              <a:cs typeface="Arial" pitchFamily="34" charset="0"/>
            </a:endParaRPr>
          </a:p>
        </p:txBody>
      </p:sp>
      <p:sp>
        <p:nvSpPr>
          <p:cNvPr id="5" name="Textfeld 4"/>
          <p:cNvSpPr txBox="1"/>
          <p:nvPr/>
        </p:nvSpPr>
        <p:spPr>
          <a:xfrm>
            <a:off x="755576" y="3645024"/>
            <a:ext cx="3240360" cy="369332"/>
          </a:xfrm>
          <a:prstGeom prst="rect">
            <a:avLst/>
          </a:prstGeom>
          <a:noFill/>
        </p:spPr>
        <p:txBody>
          <a:bodyPr wrap="square" rtlCol="0">
            <a:spAutoFit/>
          </a:bodyPr>
          <a:lstStyle/>
          <a:p>
            <a:r>
              <a:rPr lang="de-DE" b="1" dirty="0" smtClean="0">
                <a:latin typeface="Arial" pitchFamily="34" charset="0"/>
                <a:cs typeface="Arial" pitchFamily="34" charset="0"/>
              </a:rPr>
              <a:t>Fangmechanismus:</a:t>
            </a:r>
            <a:endParaRPr lang="de-DE" b="1" dirty="0">
              <a:latin typeface="Arial" pitchFamily="34" charset="0"/>
              <a:cs typeface="Arial" pitchFamily="34" charset="0"/>
            </a:endParaRPr>
          </a:p>
        </p:txBody>
      </p:sp>
      <p:pic>
        <p:nvPicPr>
          <p:cNvPr id="6" name="Grafik 5" descr="genlisea[1].jpg"/>
          <p:cNvPicPr>
            <a:picLocks noChangeAspect="1"/>
          </p:cNvPicPr>
          <p:nvPr/>
        </p:nvPicPr>
        <p:blipFill>
          <a:blip r:embed="rId2" cstate="print"/>
          <a:stretch>
            <a:fillRect/>
          </a:stretch>
        </p:blipFill>
        <p:spPr>
          <a:xfrm>
            <a:off x="6084168" y="2996952"/>
            <a:ext cx="2794000" cy="1866900"/>
          </a:xfrm>
          <a:prstGeom prst="rect">
            <a:avLst/>
          </a:prstGeom>
        </p:spPr>
      </p:pic>
      <p:sp>
        <p:nvSpPr>
          <p:cNvPr id="7" name="Textfeld 6"/>
          <p:cNvSpPr txBox="1"/>
          <p:nvPr/>
        </p:nvSpPr>
        <p:spPr>
          <a:xfrm>
            <a:off x="5724128" y="3573016"/>
            <a:ext cx="1080120" cy="338554"/>
          </a:xfrm>
          <a:prstGeom prst="rect">
            <a:avLst/>
          </a:prstGeom>
          <a:noFill/>
          <a:ln w="25400">
            <a:solidFill>
              <a:srgbClr val="FFC000"/>
            </a:solidFill>
          </a:ln>
        </p:spPr>
        <p:txBody>
          <a:bodyPr wrap="square" rtlCol="0">
            <a:spAutoFit/>
          </a:bodyPr>
          <a:lstStyle/>
          <a:p>
            <a:r>
              <a:rPr lang="de-DE" sz="1600" b="1" dirty="0" smtClean="0">
                <a:latin typeface="Arial" pitchFamily="34" charset="0"/>
                <a:cs typeface="Arial" pitchFamily="34" charset="0"/>
              </a:rPr>
              <a:t>Öffnung</a:t>
            </a:r>
            <a:endParaRPr lang="de-DE" sz="1600" b="1" dirty="0">
              <a:latin typeface="Arial" pitchFamily="34" charset="0"/>
              <a:cs typeface="Arial" pitchFamily="34" charset="0"/>
            </a:endParaRPr>
          </a:p>
        </p:txBody>
      </p:sp>
      <p:sp>
        <p:nvSpPr>
          <p:cNvPr id="8" name="Textfeld 7"/>
          <p:cNvSpPr txBox="1"/>
          <p:nvPr/>
        </p:nvSpPr>
        <p:spPr>
          <a:xfrm>
            <a:off x="7596336" y="3140968"/>
            <a:ext cx="792088" cy="338554"/>
          </a:xfrm>
          <a:prstGeom prst="rect">
            <a:avLst/>
          </a:prstGeom>
          <a:noFill/>
          <a:ln w="25400">
            <a:solidFill>
              <a:srgbClr val="FFC000"/>
            </a:solidFill>
          </a:ln>
        </p:spPr>
        <p:txBody>
          <a:bodyPr wrap="square" rtlCol="0">
            <a:spAutoFit/>
          </a:bodyPr>
          <a:lstStyle/>
          <a:p>
            <a:r>
              <a:rPr lang="de-DE" sz="1600" b="1" dirty="0" smtClean="0">
                <a:latin typeface="Arial" pitchFamily="34" charset="0"/>
                <a:cs typeface="Arial" pitchFamily="34" charset="0"/>
              </a:rPr>
              <a:t>Mund</a:t>
            </a:r>
            <a:endParaRPr lang="de-DE" sz="1600" b="1" dirty="0">
              <a:latin typeface="Arial" pitchFamily="34" charset="0"/>
              <a:cs typeface="Arial" pitchFamily="34" charset="0"/>
            </a:endParaRPr>
          </a:p>
        </p:txBody>
      </p:sp>
      <p:cxnSp>
        <p:nvCxnSpPr>
          <p:cNvPr id="10" name="Gerade Verbindung mit Pfeil 9"/>
          <p:cNvCxnSpPr/>
          <p:nvPr/>
        </p:nvCxnSpPr>
        <p:spPr>
          <a:xfrm>
            <a:off x="6588224" y="3933056"/>
            <a:ext cx="0" cy="36004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a:off x="8244408" y="3501008"/>
            <a:ext cx="72008" cy="36004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8172400" y="6381328"/>
            <a:ext cx="864096" cy="307777"/>
          </a:xfrm>
          <a:prstGeom prst="rect">
            <a:avLst/>
          </a:prstGeom>
          <a:noFill/>
        </p:spPr>
        <p:txBody>
          <a:bodyPr wrap="square" rtlCol="0">
            <a:spAutoFit/>
          </a:bodyPr>
          <a:lstStyle/>
          <a:p>
            <a:r>
              <a:rPr lang="de-DE" sz="1400" dirty="0" smtClean="0">
                <a:latin typeface="Arial" pitchFamily="34" charset="0"/>
                <a:cs typeface="Arial" pitchFamily="34" charset="0"/>
                <a:hlinkClick r:id="rId3"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3200" dirty="0" smtClean="0">
                <a:latin typeface="Arial" pitchFamily="34" charset="0"/>
                <a:cs typeface="Arial" pitchFamily="34" charset="0"/>
              </a:rPr>
              <a:t>6. Schluss</a:t>
            </a:r>
            <a:endParaRPr lang="de-DE" sz="3200" dirty="0">
              <a:latin typeface="Arial" pitchFamily="34" charset="0"/>
              <a:cs typeface="Arial" pitchFamily="34" charset="0"/>
            </a:endParaRPr>
          </a:p>
        </p:txBody>
      </p:sp>
      <p:sp>
        <p:nvSpPr>
          <p:cNvPr id="3" name="Textfeld 2"/>
          <p:cNvSpPr txBox="1"/>
          <p:nvPr/>
        </p:nvSpPr>
        <p:spPr>
          <a:xfrm>
            <a:off x="7991872" y="6309320"/>
            <a:ext cx="900608"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2" action="ppaction://hlinksldjump"/>
              </a:rPr>
              <a:t>Zurück</a:t>
            </a:r>
            <a:endParaRPr lang="de-DE" sz="1400" dirty="0">
              <a:solidFill>
                <a:srgbClr val="FF0000"/>
              </a:solidFill>
              <a:latin typeface="Arial" pitchFamily="34" charset="0"/>
              <a:cs typeface="Arial" pitchFamily="34" charset="0"/>
            </a:endParaRPr>
          </a:p>
        </p:txBody>
      </p:sp>
      <p:sp>
        <p:nvSpPr>
          <p:cNvPr id="4" name="Textfeld 3"/>
          <p:cNvSpPr txBox="1"/>
          <p:nvPr/>
        </p:nvSpPr>
        <p:spPr>
          <a:xfrm>
            <a:off x="611560" y="1556792"/>
            <a:ext cx="7848872" cy="4196020"/>
          </a:xfrm>
          <a:prstGeom prst="rect">
            <a:avLst/>
          </a:prstGeom>
          <a:noFill/>
          <a:ln w="38100">
            <a:solidFill>
              <a:schemeClr val="tx1"/>
            </a:solidFill>
          </a:ln>
        </p:spPr>
        <p:txBody>
          <a:bodyPr wrap="square" rtlCol="0">
            <a:spAutoFit/>
          </a:bodyPr>
          <a:lstStyle/>
          <a:p>
            <a:pPr>
              <a:lnSpc>
                <a:spcPct val="150000"/>
              </a:lnSpc>
            </a:pPr>
            <a:r>
              <a:rPr lang="de-DE" dirty="0" smtClean="0">
                <a:latin typeface="Arial" pitchFamily="34" charset="0"/>
                <a:cs typeface="Arial" pitchFamily="34" charset="0"/>
              </a:rPr>
              <a:t>Die Darstellung als Killerpflanze wird der zarten Pflanze nicht gerecht, wenn man betrachtet, wie schnell sie von anderen Pflanzen vertrieben werden können. Hinzu kommt, dass sie durch ihre hübschen Blüten und ihren Anspruch an Sonnenlicht und Wasser sich nicht so sehr von „ganz normalen“ Pflanzen unterscheiden. Man muss auch beachten, dass die Fallen für die Tiere nicht immer eine Gefahr darstellen, sondern von Nutzen sein können, denn beispielsweise Ameisen, Frösche und Spinnen haben Strategien entwickelt, den Fallen zu entgehen und sich stattdessen der Beute der Karnivoren bemächtigen. Zusammengefasst kann man also feststellen, dass die Karnivoren oft ins falsche Licht gerückt werden. </a:t>
            </a:r>
            <a:endParaRPr lang="de-DE"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764704"/>
            <a:ext cx="8229600" cy="778098"/>
          </a:xfrm>
        </p:spPr>
        <p:txBody>
          <a:bodyPr>
            <a:normAutofit/>
          </a:bodyPr>
          <a:lstStyle/>
          <a:p>
            <a:pPr algn="l"/>
            <a:r>
              <a:rPr lang="de-DE" sz="3200" dirty="0" smtClean="0">
                <a:latin typeface="Arial" pitchFamily="34" charset="0"/>
                <a:cs typeface="Arial" pitchFamily="34" charset="0"/>
              </a:rPr>
              <a:t>7. Literaturverzeichnis</a:t>
            </a:r>
            <a:endParaRPr lang="de-DE" sz="3200" dirty="0">
              <a:latin typeface="Arial" pitchFamily="34" charset="0"/>
              <a:cs typeface="Arial" pitchFamily="34" charset="0"/>
            </a:endParaRPr>
          </a:p>
        </p:txBody>
      </p:sp>
      <p:sp>
        <p:nvSpPr>
          <p:cNvPr id="3" name="Textfeld 2"/>
          <p:cNvSpPr txBox="1"/>
          <p:nvPr/>
        </p:nvSpPr>
        <p:spPr>
          <a:xfrm>
            <a:off x="1691680" y="2492896"/>
            <a:ext cx="5472608"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2" action="ppaction://hlinksldjump"/>
              </a:rPr>
              <a:t>Buchquellen</a:t>
            </a:r>
            <a:endParaRPr lang="de-DE" sz="2000" dirty="0">
              <a:latin typeface="Arial" pitchFamily="34" charset="0"/>
              <a:cs typeface="Arial" pitchFamily="34" charset="0"/>
            </a:endParaRPr>
          </a:p>
        </p:txBody>
      </p:sp>
      <p:sp>
        <p:nvSpPr>
          <p:cNvPr id="4" name="Textfeld 3"/>
          <p:cNvSpPr txBox="1"/>
          <p:nvPr/>
        </p:nvSpPr>
        <p:spPr>
          <a:xfrm>
            <a:off x="2051720" y="3356992"/>
            <a:ext cx="4824536" cy="400110"/>
          </a:xfrm>
          <a:prstGeom prst="rect">
            <a:avLst/>
          </a:prstGeom>
          <a:noFill/>
        </p:spPr>
        <p:txBody>
          <a:bodyPr wrap="square" rtlCol="0">
            <a:spAutoFit/>
          </a:bodyPr>
          <a:lstStyle/>
          <a:p>
            <a:pPr algn="ctr"/>
            <a:r>
              <a:rPr lang="de-DE" sz="2000" dirty="0" smtClean="0">
                <a:latin typeface="Arial" pitchFamily="34" charset="0"/>
                <a:cs typeface="Arial" pitchFamily="34" charset="0"/>
                <a:hlinkClick r:id="rId3" action="ppaction://hlinksldjump"/>
              </a:rPr>
              <a:t>Internetquellen</a:t>
            </a:r>
            <a:endParaRPr lang="de-DE" sz="2000" dirty="0">
              <a:latin typeface="Arial" pitchFamily="34" charset="0"/>
              <a:cs typeface="Arial" pitchFamily="34" charset="0"/>
            </a:endParaRPr>
          </a:p>
        </p:txBody>
      </p:sp>
      <p:sp>
        <p:nvSpPr>
          <p:cNvPr id="6" name="Textfeld 5"/>
          <p:cNvSpPr txBox="1"/>
          <p:nvPr/>
        </p:nvSpPr>
        <p:spPr>
          <a:xfrm>
            <a:off x="8172400" y="6433591"/>
            <a:ext cx="792088" cy="307777"/>
          </a:xfrm>
          <a:prstGeom prst="rect">
            <a:avLst/>
          </a:prstGeom>
          <a:noFill/>
        </p:spPr>
        <p:txBody>
          <a:bodyPr wrap="square" rtlCol="0">
            <a:spAutoFit/>
          </a:bodyPr>
          <a:lstStyle/>
          <a:p>
            <a:r>
              <a:rPr lang="de-DE" sz="1400" dirty="0" smtClean="0">
                <a:solidFill>
                  <a:srgbClr val="FF0000"/>
                </a:solidFill>
                <a:latin typeface="Arial" pitchFamily="34" charset="0"/>
                <a:cs typeface="Arial" pitchFamily="34" charset="0"/>
                <a:hlinkClick r:id="rId4" action="ppaction://hlinksldjump"/>
              </a:rPr>
              <a:t>Zurück</a:t>
            </a:r>
            <a:endParaRPr lang="de-DE" sz="14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432048"/>
          </a:xfrm>
        </p:spPr>
        <p:txBody>
          <a:bodyPr>
            <a:normAutofit fontScale="90000"/>
          </a:bodyPr>
          <a:lstStyle/>
          <a:p>
            <a:pPr algn="l"/>
            <a:r>
              <a:rPr lang="de-DE" sz="2400" b="1" dirty="0" smtClean="0">
                <a:latin typeface="Arial" pitchFamily="34" charset="0"/>
                <a:cs typeface="Arial" pitchFamily="34" charset="0"/>
              </a:rPr>
              <a:t>Buchquellen:</a:t>
            </a:r>
            <a:endParaRPr lang="de-DE" sz="2400" b="1" dirty="0">
              <a:latin typeface="Arial" pitchFamily="34" charset="0"/>
              <a:cs typeface="Arial" pitchFamily="34" charset="0"/>
            </a:endParaRPr>
          </a:p>
        </p:txBody>
      </p:sp>
      <p:sp>
        <p:nvSpPr>
          <p:cNvPr id="3" name="Textfeld 2"/>
          <p:cNvSpPr txBox="1"/>
          <p:nvPr/>
        </p:nvSpPr>
        <p:spPr>
          <a:xfrm>
            <a:off x="251520" y="1268760"/>
            <a:ext cx="8640960" cy="369332"/>
          </a:xfrm>
          <a:prstGeom prst="rect">
            <a:avLst/>
          </a:prstGeom>
          <a:noFill/>
        </p:spPr>
        <p:txBody>
          <a:bodyPr wrap="square" rtlCol="0">
            <a:spAutoFit/>
          </a:bodyPr>
          <a:lstStyle/>
          <a:p>
            <a:endParaRPr lang="de-DE" dirty="0">
              <a:latin typeface="Arial" pitchFamily="34" charset="0"/>
              <a:cs typeface="Arial" pitchFamily="34" charset="0"/>
            </a:endParaRPr>
          </a:p>
        </p:txBody>
      </p:sp>
      <p:sp>
        <p:nvSpPr>
          <p:cNvPr id="4" name="Textfeld 3"/>
          <p:cNvSpPr txBox="1"/>
          <p:nvPr/>
        </p:nvSpPr>
        <p:spPr>
          <a:xfrm>
            <a:off x="251520" y="908720"/>
            <a:ext cx="8640960" cy="5217326"/>
          </a:xfrm>
          <a:prstGeom prst="rect">
            <a:avLst/>
          </a:prstGeom>
          <a:noFill/>
        </p:spPr>
        <p:txBody>
          <a:bodyPr wrap="square" rtlCol="0">
            <a:spAutoFit/>
          </a:bodyPr>
          <a:lstStyle/>
          <a:p>
            <a:pPr>
              <a:lnSpc>
                <a:spcPct val="150000"/>
              </a:lnSpc>
            </a:pPr>
            <a:r>
              <a:rPr lang="de-DE" sz="1600" b="1" dirty="0" smtClean="0">
                <a:latin typeface="Arial" pitchFamily="34" charset="0"/>
                <a:cs typeface="Arial" pitchFamily="34" charset="0"/>
              </a:rPr>
              <a:t>Aichele, Dietmar</a:t>
            </a:r>
            <a:r>
              <a:rPr lang="de-DE" sz="1600" dirty="0" smtClean="0">
                <a:latin typeface="Arial" pitchFamily="34" charset="0"/>
                <a:cs typeface="Arial" pitchFamily="34" charset="0"/>
              </a:rPr>
              <a:t>: Was blüht denn da? (Wildwachsende Blütenpflanzen Mitteleuropas).    		              Stuttgart, 1. Auflage, 1991</a:t>
            </a:r>
          </a:p>
          <a:p>
            <a:pPr>
              <a:lnSpc>
                <a:spcPct val="150000"/>
              </a:lnSpc>
            </a:pPr>
            <a:r>
              <a:rPr lang="de-DE" sz="1600" b="1" dirty="0" smtClean="0">
                <a:latin typeface="Arial" pitchFamily="34" charset="0"/>
                <a:cs typeface="Arial" pitchFamily="34" charset="0"/>
              </a:rPr>
              <a:t>Aichele D., Schwegler H.-W</a:t>
            </a:r>
            <a:r>
              <a:rPr lang="de-DE" sz="1600" dirty="0" smtClean="0">
                <a:latin typeface="Arial" pitchFamily="34" charset="0"/>
                <a:cs typeface="Arial" pitchFamily="34" charset="0"/>
              </a:rPr>
              <a:t>.: Die Blütenpflanzen Mitteleuropas. Stuttgart, 2. Auflage, 2000</a:t>
            </a:r>
          </a:p>
          <a:p>
            <a:pPr>
              <a:lnSpc>
                <a:spcPct val="150000"/>
              </a:lnSpc>
            </a:pPr>
            <a:r>
              <a:rPr lang="de-DE" sz="1600" b="1" dirty="0" smtClean="0">
                <a:latin typeface="Arial" pitchFamily="34" charset="0"/>
                <a:cs typeface="Arial" pitchFamily="34" charset="0"/>
              </a:rPr>
              <a:t>Angerer Oskar, </a:t>
            </a:r>
            <a:r>
              <a:rPr lang="de-DE" sz="1600" b="1" dirty="0" err="1" smtClean="0">
                <a:latin typeface="Arial" pitchFamily="34" charset="0"/>
                <a:cs typeface="Arial" pitchFamily="34" charset="0"/>
              </a:rPr>
              <a:t>Muer</a:t>
            </a:r>
            <a:r>
              <a:rPr lang="de-DE" sz="1600" b="1" dirty="0" smtClean="0">
                <a:latin typeface="Arial" pitchFamily="34" charset="0"/>
                <a:cs typeface="Arial" pitchFamily="34" charset="0"/>
              </a:rPr>
              <a:t> Thomas</a:t>
            </a:r>
            <a:r>
              <a:rPr lang="de-DE" sz="1600" dirty="0" smtClean="0">
                <a:latin typeface="Arial" pitchFamily="34" charset="0"/>
                <a:cs typeface="Arial" pitchFamily="34" charset="0"/>
              </a:rPr>
              <a:t>: Alpenpflanzen. Stuttgart, 1. Auflage, 2004</a:t>
            </a:r>
          </a:p>
          <a:p>
            <a:pPr>
              <a:lnSpc>
                <a:spcPct val="150000"/>
              </a:lnSpc>
            </a:pPr>
            <a:r>
              <a:rPr lang="de-DE" sz="1600" b="1" dirty="0" smtClean="0">
                <a:latin typeface="Arial" pitchFamily="34" charset="0"/>
                <a:cs typeface="Arial" pitchFamily="34" charset="0"/>
              </a:rPr>
              <a:t>Attenborough, David</a:t>
            </a:r>
            <a:r>
              <a:rPr lang="de-DE" sz="1600" dirty="0" smtClean="0">
                <a:latin typeface="Arial" pitchFamily="34" charset="0"/>
                <a:cs typeface="Arial" pitchFamily="34" charset="0"/>
              </a:rPr>
              <a:t>: Das geheime Leben der Pflanzen. Bern, München, Wien, 1. Auflage, 	                     1995</a:t>
            </a:r>
          </a:p>
          <a:p>
            <a:pPr>
              <a:lnSpc>
                <a:spcPct val="150000"/>
              </a:lnSpc>
            </a:pPr>
            <a:r>
              <a:rPr lang="de-DE" sz="1600" b="1" dirty="0" err="1" smtClean="0">
                <a:latin typeface="Arial" pitchFamily="34" charset="0"/>
                <a:cs typeface="Arial" pitchFamily="34" charset="0"/>
              </a:rPr>
              <a:t>Carow</a:t>
            </a:r>
            <a:r>
              <a:rPr lang="de-DE" sz="1600" b="1" dirty="0" smtClean="0">
                <a:latin typeface="Arial" pitchFamily="34" charset="0"/>
                <a:cs typeface="Arial" pitchFamily="34" charset="0"/>
              </a:rPr>
              <a:t>, Thomas</a:t>
            </a:r>
            <a:r>
              <a:rPr lang="de-DE" sz="1600" dirty="0" smtClean="0">
                <a:latin typeface="Arial" pitchFamily="34" charset="0"/>
                <a:cs typeface="Arial" pitchFamily="34" charset="0"/>
              </a:rPr>
              <a:t>: Karnivoren (Die Welt der fleischfressenden Pflanzen). Stuttgart,  1. Auflage, 	             2009</a:t>
            </a:r>
          </a:p>
          <a:p>
            <a:pPr>
              <a:lnSpc>
                <a:spcPct val="150000"/>
              </a:lnSpc>
            </a:pPr>
            <a:r>
              <a:rPr lang="de-DE" sz="1600" b="1" dirty="0" err="1" smtClean="0">
                <a:latin typeface="Arial" pitchFamily="34" charset="0"/>
                <a:cs typeface="Arial" pitchFamily="34" charset="0"/>
              </a:rPr>
              <a:t>Carow</a:t>
            </a:r>
            <a:r>
              <a:rPr lang="de-DE" sz="1600" b="1" dirty="0" smtClean="0">
                <a:latin typeface="Arial" pitchFamily="34" charset="0"/>
                <a:cs typeface="Arial" pitchFamily="34" charset="0"/>
              </a:rPr>
              <a:t>, Thomas</a:t>
            </a:r>
            <a:r>
              <a:rPr lang="de-DE" sz="1600" dirty="0" smtClean="0">
                <a:latin typeface="Arial" pitchFamily="34" charset="0"/>
                <a:cs typeface="Arial" pitchFamily="34" charset="0"/>
              </a:rPr>
              <a:t>: Fleischfressende Pflanzen. Stuttgart, 1. Auflage, 2005</a:t>
            </a:r>
          </a:p>
          <a:p>
            <a:pPr>
              <a:lnSpc>
                <a:spcPct val="150000"/>
              </a:lnSpc>
            </a:pPr>
            <a:r>
              <a:rPr lang="de-DE" sz="1600" b="1" dirty="0" err="1" smtClean="0">
                <a:latin typeface="Arial" pitchFamily="34" charset="0"/>
                <a:cs typeface="Arial" pitchFamily="34" charset="0"/>
              </a:rPr>
              <a:t>Casoari</a:t>
            </a:r>
            <a:r>
              <a:rPr lang="de-DE" sz="1600" b="1" dirty="0" smtClean="0">
                <a:latin typeface="Arial" pitchFamily="34" charset="0"/>
                <a:cs typeface="Arial" pitchFamily="34" charset="0"/>
              </a:rPr>
              <a:t> Claus, Schauer Thomas</a:t>
            </a:r>
            <a:r>
              <a:rPr lang="de-DE" sz="1600" dirty="0" smtClean="0">
                <a:latin typeface="Arial" pitchFamily="34" charset="0"/>
                <a:cs typeface="Arial" pitchFamily="34" charset="0"/>
              </a:rPr>
              <a:t>: Der große BLV Pflanzenführer (Über 1500 Blütenpflanzen 	                                        Deutschlands und der Nachbarländer, davon 1140 farbig 	                                        abgebildet). München, 7. Auflage, 1996</a:t>
            </a:r>
          </a:p>
          <a:p>
            <a:pPr>
              <a:lnSpc>
                <a:spcPct val="150000"/>
              </a:lnSpc>
            </a:pPr>
            <a:r>
              <a:rPr lang="de-DE" sz="1600" b="1" dirty="0" smtClean="0">
                <a:latin typeface="Arial" pitchFamily="34" charset="0"/>
                <a:cs typeface="Arial" pitchFamily="34" charset="0"/>
              </a:rPr>
              <a:t>Eichhorn Susan E., Evert Ray F., Raven Peter H</a:t>
            </a:r>
            <a:r>
              <a:rPr lang="de-DE" sz="1600" dirty="0" smtClean="0">
                <a:latin typeface="Arial" pitchFamily="34" charset="0"/>
                <a:cs typeface="Arial" pitchFamily="34" charset="0"/>
              </a:rPr>
              <a:t>.: Biologie der Pflanze. Berlin, 4. Auflage, 					   2006</a:t>
            </a:r>
          </a:p>
        </p:txBody>
      </p:sp>
      <p:sp>
        <p:nvSpPr>
          <p:cNvPr id="7" name="Textfeld 6"/>
          <p:cNvSpPr txBox="1"/>
          <p:nvPr/>
        </p:nvSpPr>
        <p:spPr>
          <a:xfrm>
            <a:off x="7956376" y="6300028"/>
            <a:ext cx="1008112"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Weiter</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8614"/>
            <a:ext cx="8229600" cy="706090"/>
          </a:xfrm>
        </p:spPr>
        <p:txBody>
          <a:bodyPr>
            <a:normAutofit/>
          </a:bodyPr>
          <a:lstStyle/>
          <a:p>
            <a:pPr algn="l"/>
            <a:r>
              <a:rPr lang="de-DE" sz="2200" b="1" dirty="0" smtClean="0">
                <a:latin typeface="Arial" pitchFamily="34" charset="0"/>
                <a:cs typeface="Arial" pitchFamily="34" charset="0"/>
              </a:rPr>
              <a:t>Buchquellen</a:t>
            </a:r>
            <a:r>
              <a:rPr lang="de-DE" sz="2200" dirty="0" smtClean="0">
                <a:latin typeface="Arial" pitchFamily="34" charset="0"/>
                <a:cs typeface="Arial" pitchFamily="34" charset="0"/>
              </a:rPr>
              <a:t>:</a:t>
            </a:r>
            <a:endParaRPr lang="de-DE" sz="2200" dirty="0">
              <a:latin typeface="Arial" pitchFamily="34" charset="0"/>
              <a:cs typeface="Arial" pitchFamily="34" charset="0"/>
            </a:endParaRPr>
          </a:p>
        </p:txBody>
      </p:sp>
      <p:sp>
        <p:nvSpPr>
          <p:cNvPr id="3" name="Textfeld 2"/>
          <p:cNvSpPr txBox="1"/>
          <p:nvPr/>
        </p:nvSpPr>
        <p:spPr>
          <a:xfrm>
            <a:off x="251520" y="1052736"/>
            <a:ext cx="8640960" cy="4801314"/>
          </a:xfrm>
          <a:prstGeom prst="rect">
            <a:avLst/>
          </a:prstGeom>
          <a:noFill/>
        </p:spPr>
        <p:txBody>
          <a:bodyPr wrap="square" rtlCol="0">
            <a:spAutoFit/>
          </a:bodyPr>
          <a:lstStyle/>
          <a:p>
            <a:r>
              <a:rPr lang="de-DE" sz="1600" b="1" dirty="0" smtClean="0">
                <a:latin typeface="Arial" pitchFamily="34" charset="0"/>
                <a:cs typeface="Arial" pitchFamily="34" charset="0"/>
              </a:rPr>
              <a:t>Engelhardt</a:t>
            </a:r>
            <a:r>
              <a:rPr lang="de-DE" sz="1600" dirty="0" smtClean="0">
                <a:latin typeface="Arial" pitchFamily="34" charset="0"/>
                <a:cs typeface="Arial" pitchFamily="34" charset="0"/>
              </a:rPr>
              <a:t>: Was lebt in Tümpel, Bach und Weiher? (Pflanzen und Tiere unserer 	 	     	     Gewässer). Stuttgart, 1. Auflage, 2008</a:t>
            </a:r>
          </a:p>
          <a:p>
            <a:r>
              <a:rPr lang="de-DE" sz="1600" b="1" dirty="0" smtClean="0">
                <a:latin typeface="Arial" pitchFamily="34" charset="0"/>
                <a:cs typeface="Arial" pitchFamily="34" charset="0"/>
              </a:rPr>
              <a:t>Groß, Elvira</a:t>
            </a:r>
            <a:r>
              <a:rPr lang="de-DE" sz="1600" dirty="0" smtClean="0">
                <a:latin typeface="Arial" pitchFamily="34" charset="0"/>
                <a:cs typeface="Arial" pitchFamily="34" charset="0"/>
              </a:rPr>
              <a:t>: Pflanzennamen und ihre Bedeutung. Köln, 1. Auflage, 2001</a:t>
            </a:r>
          </a:p>
          <a:p>
            <a:r>
              <a:rPr lang="de-DE" sz="1600" b="1" dirty="0" err="1" smtClean="0">
                <a:latin typeface="Arial" pitchFamily="34" charset="0"/>
                <a:cs typeface="Arial" pitchFamily="34" charset="0"/>
              </a:rPr>
              <a:t>Gunton</a:t>
            </a:r>
            <a:r>
              <a:rPr lang="de-DE" sz="1600" b="1" dirty="0" smtClean="0">
                <a:latin typeface="Arial" pitchFamily="34" charset="0"/>
                <a:cs typeface="Arial" pitchFamily="34" charset="0"/>
              </a:rPr>
              <a:t> Michael, Marthe Holmes</a:t>
            </a:r>
            <a:r>
              <a:rPr lang="de-DE" sz="1600" dirty="0" smtClean="0">
                <a:latin typeface="Arial" pitchFamily="34" charset="0"/>
                <a:cs typeface="Arial" pitchFamily="34" charset="0"/>
              </a:rPr>
              <a:t>: Life (ungewöhnliche Überlebensstrategien von 	               	             		        Tieren &amp; Pflanzen). Washington, 1. Auflage,  				                        2009</a:t>
            </a:r>
          </a:p>
          <a:p>
            <a:r>
              <a:rPr lang="de-DE" sz="1600" b="1" dirty="0" smtClean="0">
                <a:latin typeface="Arial" pitchFamily="34" charset="0"/>
                <a:cs typeface="Arial" pitchFamily="34" charset="0"/>
              </a:rPr>
              <a:t>Hecker Frank, Hecker Katrin</a:t>
            </a:r>
            <a:r>
              <a:rPr lang="de-DE" sz="1600" dirty="0" smtClean="0">
                <a:latin typeface="Arial" pitchFamily="34" charset="0"/>
                <a:cs typeface="Arial" pitchFamily="34" charset="0"/>
              </a:rPr>
              <a:t>: Tiere &amp; Pflanzen, Bach und See(140 Arten einfach 		                                  bestimmen). Stuttgart, 1. Auflage, 2006</a:t>
            </a:r>
          </a:p>
          <a:p>
            <a:r>
              <a:rPr lang="de-DE" sz="1600" b="1" dirty="0" smtClean="0">
                <a:latin typeface="Arial" pitchFamily="34" charset="0"/>
                <a:cs typeface="Arial" pitchFamily="34" charset="0"/>
              </a:rPr>
              <a:t>Laus, Hans E.: </a:t>
            </a:r>
            <a:r>
              <a:rPr lang="de-DE" sz="1600" dirty="0" smtClean="0">
                <a:latin typeface="Arial" pitchFamily="34" charset="0"/>
                <a:cs typeface="Arial" pitchFamily="34" charset="0"/>
              </a:rPr>
              <a:t>Pflanzen am Wasser (Erkennen und bestimmen). Stuttgart, 1. 		                               	          Auflage, 1994</a:t>
            </a:r>
          </a:p>
          <a:p>
            <a:r>
              <a:rPr lang="de-DE" sz="1600" b="1" dirty="0" smtClean="0">
                <a:latin typeface="Arial" pitchFamily="34" charset="0"/>
                <a:cs typeface="Arial" pitchFamily="34" charset="0"/>
              </a:rPr>
              <a:t>Lippert, Wolfgang</a:t>
            </a:r>
            <a:r>
              <a:rPr lang="de-DE" sz="1600" dirty="0" smtClean="0">
                <a:latin typeface="Arial" pitchFamily="34" charset="0"/>
                <a:cs typeface="Arial" pitchFamily="34" charset="0"/>
              </a:rPr>
              <a:t>: Alpenblumen (Bestimmen, Kennenlernen, Schützen, Die 			               schönsten Blütenpflanzen der Ost-und Westalpen). München,   		               1. Auflage, 1993</a:t>
            </a:r>
          </a:p>
          <a:p>
            <a:r>
              <a:rPr lang="de-DE" sz="1600" b="1" dirty="0" smtClean="0">
                <a:latin typeface="Arial" pitchFamily="34" charset="0"/>
                <a:cs typeface="Arial" pitchFamily="34" charset="0"/>
              </a:rPr>
              <a:t>Ludwig, Herbert W.: </a:t>
            </a:r>
            <a:r>
              <a:rPr lang="de-DE" sz="1600" dirty="0" smtClean="0">
                <a:latin typeface="Arial" pitchFamily="34" charset="0"/>
                <a:cs typeface="Arial" pitchFamily="34" charset="0"/>
              </a:rPr>
              <a:t>Tiere und Pflanzen unserer Gewässer( Merkmale Biologie 			                   Lebensraum Gefährdung). München, 1. Auflage, 2003</a:t>
            </a:r>
          </a:p>
          <a:p>
            <a:r>
              <a:rPr lang="de-DE" sz="1600" b="1" dirty="0" smtClean="0">
                <a:latin typeface="Arial" pitchFamily="34" charset="0"/>
                <a:cs typeface="Arial" pitchFamily="34" charset="0"/>
              </a:rPr>
              <a:t>Hrsg. </a:t>
            </a:r>
            <a:r>
              <a:rPr lang="de-DE" sz="1600" b="1" dirty="0" err="1" smtClean="0">
                <a:latin typeface="Arial" pitchFamily="34" charset="0"/>
                <a:cs typeface="Arial" pitchFamily="34" charset="0"/>
              </a:rPr>
              <a:t>Munk</a:t>
            </a:r>
            <a:r>
              <a:rPr lang="de-DE" sz="1600" b="1" dirty="0" smtClean="0">
                <a:latin typeface="Arial" pitchFamily="34" charset="0"/>
                <a:cs typeface="Arial" pitchFamily="34" charset="0"/>
              </a:rPr>
              <a:t>, Katharina: </a:t>
            </a:r>
            <a:r>
              <a:rPr lang="de-DE" sz="1600" dirty="0" smtClean="0">
                <a:latin typeface="Arial" pitchFamily="34" charset="0"/>
                <a:cs typeface="Arial" pitchFamily="34" charset="0"/>
              </a:rPr>
              <a:t>Botanik. Stuttgart, 1. Auflage, 2009</a:t>
            </a:r>
          </a:p>
          <a:p>
            <a:r>
              <a:rPr lang="de-DE" sz="1600" b="1" dirty="0" err="1" smtClean="0">
                <a:latin typeface="Arial" pitchFamily="34" charset="0"/>
                <a:cs typeface="Arial" pitchFamily="34" charset="0"/>
              </a:rPr>
              <a:t>Scheppach</a:t>
            </a:r>
            <a:r>
              <a:rPr lang="de-DE" sz="1600" b="1" dirty="0" smtClean="0">
                <a:latin typeface="Arial" pitchFamily="34" charset="0"/>
                <a:cs typeface="Arial" pitchFamily="34" charset="0"/>
              </a:rPr>
              <a:t>, Joseph</a:t>
            </a:r>
            <a:r>
              <a:rPr lang="de-DE" sz="1600" dirty="0" smtClean="0">
                <a:latin typeface="Arial" pitchFamily="34" charset="0"/>
                <a:cs typeface="Arial" pitchFamily="34" charset="0"/>
              </a:rPr>
              <a:t>: Das geheime Bewusstsein der Pflanzen (Botschaften aus 			                   einer unbekannten Welt). München, 1. Auflage, 2009</a:t>
            </a:r>
          </a:p>
          <a:p>
            <a:endParaRPr lang="de-DE" dirty="0">
              <a:latin typeface="Arial" pitchFamily="34" charset="0"/>
              <a:cs typeface="Arial" pitchFamily="34" charset="0"/>
            </a:endParaRPr>
          </a:p>
        </p:txBody>
      </p:sp>
      <p:sp>
        <p:nvSpPr>
          <p:cNvPr id="4" name="Textfeld 3"/>
          <p:cNvSpPr txBox="1"/>
          <p:nvPr/>
        </p:nvSpPr>
        <p:spPr>
          <a:xfrm>
            <a:off x="7884368" y="6309320"/>
            <a:ext cx="1008112"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778098"/>
          </a:xfrm>
        </p:spPr>
        <p:txBody>
          <a:bodyPr>
            <a:normAutofit/>
          </a:bodyPr>
          <a:lstStyle/>
          <a:p>
            <a:pPr algn="l"/>
            <a:r>
              <a:rPr lang="de-DE" sz="2200" b="1" dirty="0" smtClean="0">
                <a:latin typeface="Arial" pitchFamily="34" charset="0"/>
                <a:cs typeface="Arial" pitchFamily="34" charset="0"/>
              </a:rPr>
              <a:t>Internetquellen:</a:t>
            </a:r>
            <a:endParaRPr lang="de-DE" sz="2200" b="1" dirty="0">
              <a:latin typeface="Arial" pitchFamily="34" charset="0"/>
              <a:cs typeface="Arial" pitchFamily="34" charset="0"/>
            </a:endParaRPr>
          </a:p>
        </p:txBody>
      </p:sp>
      <p:sp>
        <p:nvSpPr>
          <p:cNvPr id="3" name="Textfeld 2"/>
          <p:cNvSpPr txBox="1"/>
          <p:nvPr/>
        </p:nvSpPr>
        <p:spPr>
          <a:xfrm>
            <a:off x="323528" y="1052736"/>
            <a:ext cx="8496944" cy="5016758"/>
          </a:xfrm>
          <a:prstGeom prst="rect">
            <a:avLst/>
          </a:prstGeom>
          <a:noFill/>
        </p:spPr>
        <p:txBody>
          <a:bodyPr wrap="square" rtlCol="0">
            <a:spAutoFit/>
          </a:bodyPr>
          <a:lstStyle/>
          <a:p>
            <a:r>
              <a:rPr lang="de-DE" sz="1600" b="1" dirty="0" smtClean="0">
                <a:latin typeface="Arial" pitchFamily="34" charset="0"/>
                <a:cs typeface="Arial" pitchFamily="34" charset="0"/>
              </a:rPr>
              <a:t>Bachmann, Stefan</a:t>
            </a:r>
            <a:r>
              <a:rPr lang="de-DE" sz="1600" dirty="0" smtClean="0">
                <a:latin typeface="Arial" pitchFamily="34" charset="0"/>
                <a:cs typeface="Arial" pitchFamily="34" charset="0"/>
              </a:rPr>
              <a:t>: Fleischfressende Pflanzen: Tödliche Versuchung-Beobachter. 			 </a:t>
            </a:r>
            <a:r>
              <a:rPr lang="de-DE" sz="1600" i="1" dirty="0" smtClean="0">
                <a:latin typeface="Arial" pitchFamily="34" charset="0"/>
                <a:cs typeface="Arial" pitchFamily="34" charset="0"/>
              </a:rPr>
              <a:t>www.beobachter.ch/.../fleischfressende-</a:t>
            </a:r>
            <a:r>
              <a:rPr lang="de-DE" sz="1600" i="1" dirty="0" err="1" smtClean="0">
                <a:latin typeface="Arial" pitchFamily="34" charset="0"/>
                <a:cs typeface="Arial" pitchFamily="34" charset="0"/>
              </a:rPr>
              <a:t>pflanzen_toedliche</a:t>
            </a:r>
            <a:r>
              <a:rPr lang="de-DE" sz="1600" i="1" dirty="0" smtClean="0">
                <a:latin typeface="Arial" pitchFamily="34" charset="0"/>
                <a:cs typeface="Arial" pitchFamily="34" charset="0"/>
              </a:rPr>
              <a:t>- 			                 </a:t>
            </a:r>
            <a:r>
              <a:rPr lang="de-DE" sz="1600" i="1" dirty="0" err="1" smtClean="0">
                <a:latin typeface="Arial" pitchFamily="34" charset="0"/>
                <a:cs typeface="Arial" pitchFamily="34" charset="0"/>
              </a:rPr>
              <a:t>versuchu</a:t>
            </a:r>
            <a:r>
              <a:rPr lang="de-DE" sz="1600" i="1" dirty="0" smtClean="0">
                <a:latin typeface="Arial" pitchFamily="34" charset="0"/>
                <a:cs typeface="Arial" pitchFamily="34" charset="0"/>
              </a:rPr>
              <a:t>...</a:t>
            </a:r>
            <a:r>
              <a:rPr lang="de-DE" sz="1600" dirty="0" smtClean="0">
                <a:latin typeface="Arial" pitchFamily="34" charset="0"/>
                <a:cs typeface="Arial" pitchFamily="34" charset="0"/>
              </a:rPr>
              <a:t>. 27.08.2012</a:t>
            </a:r>
          </a:p>
          <a:p>
            <a:r>
              <a:rPr lang="de-DE" sz="1600" b="1" dirty="0" err="1" smtClean="0">
                <a:latin typeface="Arial" pitchFamily="34" charset="0"/>
                <a:cs typeface="Arial" pitchFamily="34" charset="0"/>
              </a:rPr>
              <a:t>Carow</a:t>
            </a:r>
            <a:r>
              <a:rPr lang="de-DE" sz="1600" b="1" dirty="0" smtClean="0">
                <a:latin typeface="Arial" pitchFamily="34" charset="0"/>
                <a:cs typeface="Arial" pitchFamily="34" charset="0"/>
              </a:rPr>
              <a:t>, Thomas</a:t>
            </a:r>
            <a:r>
              <a:rPr lang="de-DE" sz="1600" dirty="0" smtClean="0">
                <a:latin typeface="Arial" pitchFamily="34" charset="0"/>
                <a:cs typeface="Arial" pitchFamily="34" charset="0"/>
              </a:rPr>
              <a:t>: Falle</a:t>
            </a:r>
            <a:r>
              <a:rPr lang="de-DE" sz="1600" b="1" dirty="0" smtClean="0">
                <a:latin typeface="Arial" pitchFamily="34" charset="0"/>
                <a:cs typeface="Arial" pitchFamily="34" charset="0"/>
              </a:rPr>
              <a:t>. </a:t>
            </a:r>
            <a:r>
              <a:rPr lang="de-DE" sz="1600" i="1" dirty="0" smtClean="0">
                <a:latin typeface="Arial" pitchFamily="34" charset="0"/>
                <a:cs typeface="Arial" pitchFamily="34" charset="0"/>
              </a:rPr>
              <a:t>www.falle.de/scripts/index.php?i=0,4</a:t>
            </a:r>
            <a:r>
              <a:rPr lang="de-DE" sz="1600" dirty="0" smtClean="0">
                <a:latin typeface="Arial" pitchFamily="34" charset="0"/>
                <a:cs typeface="Arial" pitchFamily="34" charset="0"/>
              </a:rPr>
              <a:t>. 22.05.2012</a:t>
            </a:r>
          </a:p>
          <a:p>
            <a:r>
              <a:rPr lang="de-DE" sz="1600" b="1" dirty="0" smtClean="0">
                <a:latin typeface="Arial" pitchFamily="34" charset="0"/>
                <a:cs typeface="Arial" pitchFamily="34" charset="0"/>
              </a:rPr>
              <a:t>Hammerschmidt, Dominik</a:t>
            </a:r>
            <a:r>
              <a:rPr lang="de-DE" sz="1600" dirty="0" smtClean="0">
                <a:latin typeface="Arial" pitchFamily="34" charset="0"/>
                <a:cs typeface="Arial" pitchFamily="34" charset="0"/>
              </a:rPr>
              <a:t>: Karnivoren in Deutschland.</a:t>
            </a:r>
            <a:r>
              <a:rPr lang="de-DE" sz="1600" b="1" dirty="0" smtClean="0">
                <a:latin typeface="Arial" pitchFamily="34" charset="0"/>
                <a:cs typeface="Arial" pitchFamily="34" charset="0"/>
              </a:rPr>
              <a:t> </a:t>
            </a:r>
            <a:r>
              <a:rPr lang="de-DE" sz="1600" i="1" dirty="0" smtClean="0">
                <a:latin typeface="Arial" pitchFamily="34" charset="0"/>
                <a:cs typeface="Arial" pitchFamily="34" charset="0"/>
              </a:rPr>
              <a:t>www.fleischfressende-	   		                              pflanzen.net/karnivoren-in-</a:t>
            </a:r>
            <a:r>
              <a:rPr lang="de-DE" sz="1600" i="1" dirty="0" err="1" smtClean="0">
                <a:latin typeface="Arial" pitchFamily="34" charset="0"/>
                <a:cs typeface="Arial" pitchFamily="34" charset="0"/>
              </a:rPr>
              <a:t>deutschland</a:t>
            </a:r>
            <a:r>
              <a:rPr lang="de-DE" sz="1600" i="1" dirty="0" smtClean="0">
                <a:latin typeface="Arial" pitchFamily="34" charset="0"/>
                <a:cs typeface="Arial" pitchFamily="34" charset="0"/>
              </a:rPr>
              <a:t>/.</a:t>
            </a:r>
            <a:r>
              <a:rPr lang="de-DE" sz="1600" dirty="0" smtClean="0">
                <a:latin typeface="Arial" pitchFamily="34" charset="0"/>
                <a:cs typeface="Arial" pitchFamily="34" charset="0"/>
              </a:rPr>
              <a:t> 05.03.2012</a:t>
            </a:r>
          </a:p>
          <a:p>
            <a:r>
              <a:rPr lang="de-DE" sz="1600" b="1" dirty="0" err="1" smtClean="0">
                <a:latin typeface="Arial" pitchFamily="34" charset="0"/>
                <a:cs typeface="Arial" pitchFamily="34" charset="0"/>
              </a:rPr>
              <a:t>Hiemann</a:t>
            </a:r>
            <a:r>
              <a:rPr lang="de-DE" sz="1600" b="1" dirty="0" smtClean="0">
                <a:latin typeface="Arial" pitchFamily="34" charset="0"/>
                <a:cs typeface="Arial" pitchFamily="34" charset="0"/>
              </a:rPr>
              <a:t>, Rico</a:t>
            </a:r>
            <a:r>
              <a:rPr lang="de-DE" sz="1600" dirty="0" smtClean="0">
                <a:latin typeface="Arial" pitchFamily="34" charset="0"/>
                <a:cs typeface="Arial" pitchFamily="34" charset="0"/>
              </a:rPr>
              <a:t>: Karnivoren in Deutschland. </a:t>
            </a:r>
            <a:r>
              <a:rPr lang="de-DE" sz="1600" i="1" dirty="0" smtClean="0">
                <a:latin typeface="Arial" pitchFamily="34" charset="0"/>
                <a:cs typeface="Arial" pitchFamily="34" charset="0"/>
              </a:rPr>
              <a:t>virtuelle.gefil.de/~</a:t>
            </a:r>
            <a:r>
              <a:rPr lang="de-DE" sz="1600" i="1" dirty="0" err="1" smtClean="0">
                <a:latin typeface="Arial" pitchFamily="34" charset="0"/>
                <a:cs typeface="Arial" pitchFamily="34" charset="0"/>
              </a:rPr>
              <a:t>chrusty</a:t>
            </a:r>
            <a:r>
              <a:rPr lang="de-DE" sz="1600" i="1" dirty="0" smtClean="0">
                <a:latin typeface="Arial" pitchFamily="34" charset="0"/>
                <a:cs typeface="Arial" pitchFamily="34" charset="0"/>
              </a:rPr>
              <a:t>/dstart.php</a:t>
            </a:r>
            <a:endParaRPr lang="de-DE" sz="1600" dirty="0" smtClean="0">
              <a:latin typeface="Arial" pitchFamily="34" charset="0"/>
              <a:cs typeface="Arial" pitchFamily="34" charset="0"/>
            </a:endParaRPr>
          </a:p>
          <a:p>
            <a:r>
              <a:rPr lang="de-DE" sz="1600" b="1" dirty="0" err="1" smtClean="0">
                <a:latin typeface="Arial" pitchFamily="34" charset="0"/>
                <a:cs typeface="Arial" pitchFamily="34" charset="0"/>
              </a:rPr>
              <a:t>Kolczok</a:t>
            </a:r>
            <a:r>
              <a:rPr lang="de-DE" sz="1600" b="1" dirty="0" smtClean="0">
                <a:latin typeface="Arial" pitchFamily="34" charset="0"/>
                <a:cs typeface="Arial" pitchFamily="34" charset="0"/>
              </a:rPr>
              <a:t>, Elisabeth</a:t>
            </a:r>
            <a:r>
              <a:rPr lang="de-DE" sz="1600" dirty="0" smtClean="0">
                <a:latin typeface="Arial" pitchFamily="34" charset="0"/>
                <a:cs typeface="Arial" pitchFamily="34" charset="0"/>
              </a:rPr>
              <a:t>: </a:t>
            </a:r>
            <a:r>
              <a:rPr lang="de-DE" sz="1600" i="1" dirty="0" smtClean="0">
                <a:latin typeface="Arial" pitchFamily="34" charset="0"/>
                <a:cs typeface="Arial" pitchFamily="34" charset="0"/>
              </a:rPr>
              <a:t>Merkmale </a:t>
            </a:r>
            <a:r>
              <a:rPr lang="de-DE" sz="1600" i="1" dirty="0" err="1" smtClean="0">
                <a:latin typeface="Arial" pitchFamily="34" charset="0"/>
                <a:cs typeface="Arial" pitchFamily="34" charset="0"/>
              </a:rPr>
              <a:t>präkarnivorer</a:t>
            </a:r>
            <a:r>
              <a:rPr lang="de-DE" sz="1600" i="1" dirty="0" smtClean="0">
                <a:latin typeface="Arial" pitchFamily="34" charset="0"/>
                <a:cs typeface="Arial" pitchFamily="34" charset="0"/>
              </a:rPr>
              <a:t> Pflanzen. online-</a:t>
            </a:r>
            <a:r>
              <a:rPr lang="de-DE" sz="1600" i="1" dirty="0" err="1" smtClean="0">
                <a:latin typeface="Arial" pitchFamily="34" charset="0"/>
                <a:cs typeface="Arial" pitchFamily="34" charset="0"/>
              </a:rPr>
              <a:t>media.uni</a:t>
            </a:r>
            <a:r>
              <a:rPr lang="de-DE" sz="1600" i="1" dirty="0" smtClean="0">
                <a:latin typeface="Arial" pitchFamily="34" charset="0"/>
                <a:cs typeface="Arial" pitchFamily="34" charset="0"/>
              </a:rPr>
              <a:t>-		                   		  marburg.de/</a:t>
            </a:r>
            <a:r>
              <a:rPr lang="de-DE" sz="1600" i="1" dirty="0" err="1" smtClean="0">
                <a:latin typeface="Arial" pitchFamily="34" charset="0"/>
                <a:cs typeface="Arial" pitchFamily="34" charset="0"/>
              </a:rPr>
              <a:t>biologie</a:t>
            </a:r>
            <a:r>
              <a:rPr lang="de-DE" sz="1600" i="1" dirty="0" smtClean="0">
                <a:latin typeface="Arial" pitchFamily="34" charset="0"/>
                <a:cs typeface="Arial" pitchFamily="34" charset="0"/>
              </a:rPr>
              <a:t>/</a:t>
            </a:r>
            <a:r>
              <a:rPr lang="de-DE" sz="1600" i="1" dirty="0" err="1" smtClean="0">
                <a:latin typeface="Arial" pitchFamily="34" charset="0"/>
                <a:cs typeface="Arial" pitchFamily="34" charset="0"/>
              </a:rPr>
              <a:t>nutzpflanzen</a:t>
            </a:r>
            <a:r>
              <a:rPr lang="de-DE" sz="1600" i="1" dirty="0" smtClean="0">
                <a:latin typeface="Arial" pitchFamily="34" charset="0"/>
                <a:cs typeface="Arial" pitchFamily="34" charset="0"/>
              </a:rPr>
              <a:t>/.../quellen.html</a:t>
            </a:r>
            <a:r>
              <a:rPr lang="de-DE" sz="1600" dirty="0" smtClean="0">
                <a:latin typeface="Arial" pitchFamily="34" charset="0"/>
                <a:cs typeface="Arial" pitchFamily="34" charset="0"/>
              </a:rPr>
              <a:t>.  	  			  09.07.2012</a:t>
            </a:r>
          </a:p>
          <a:p>
            <a:r>
              <a:rPr lang="de-DE" sz="1600" b="1" dirty="0" err="1" smtClean="0">
                <a:latin typeface="Arial" pitchFamily="34" charset="0"/>
                <a:cs typeface="Arial" pitchFamily="34" charset="0"/>
              </a:rPr>
              <a:t>Petrauschke</a:t>
            </a:r>
            <a:r>
              <a:rPr lang="de-DE" sz="1600" b="1" dirty="0" smtClean="0">
                <a:latin typeface="Arial" pitchFamily="34" charset="0"/>
                <a:cs typeface="Arial" pitchFamily="34" charset="0"/>
              </a:rPr>
              <a:t>, Raymond</a:t>
            </a:r>
            <a:r>
              <a:rPr lang="de-DE" sz="1600" dirty="0" smtClean="0">
                <a:latin typeface="Arial" pitchFamily="34" charset="0"/>
                <a:cs typeface="Arial" pitchFamily="34" charset="0"/>
              </a:rPr>
              <a:t>: Fleischfressende Pflanzen</a:t>
            </a:r>
            <a:r>
              <a:rPr lang="de-DE" sz="1600" b="1" dirty="0" smtClean="0">
                <a:latin typeface="Arial" pitchFamily="34" charset="0"/>
                <a:cs typeface="Arial" pitchFamily="34" charset="0"/>
              </a:rPr>
              <a:t>. 						         </a:t>
            </a:r>
            <a:r>
              <a:rPr lang="de-DE" sz="1600" i="1" dirty="0" smtClean="0">
                <a:latin typeface="Arial" pitchFamily="34" charset="0"/>
                <a:cs typeface="Arial" pitchFamily="34" charset="0"/>
              </a:rPr>
              <a:t>www.fleischfressendepflanzen.eu/guestbook_150.html</a:t>
            </a:r>
            <a:r>
              <a:rPr lang="de-DE" sz="1600" dirty="0" smtClean="0">
                <a:latin typeface="Arial" pitchFamily="34" charset="0"/>
                <a:cs typeface="Arial" pitchFamily="34" charset="0"/>
              </a:rPr>
              <a:t>. 		                         29.08.2012</a:t>
            </a:r>
          </a:p>
          <a:p>
            <a:r>
              <a:rPr lang="de-DE" sz="1600" b="1" dirty="0" smtClean="0">
                <a:latin typeface="Arial" pitchFamily="34" charset="0"/>
                <a:cs typeface="Arial" pitchFamily="34" charset="0"/>
              </a:rPr>
              <a:t>Pieper, Jürgen</a:t>
            </a:r>
            <a:r>
              <a:rPr lang="de-DE" sz="1600" dirty="0" smtClean="0">
                <a:latin typeface="Arial" pitchFamily="34" charset="0"/>
                <a:cs typeface="Arial" pitchFamily="34" charset="0"/>
              </a:rPr>
              <a:t>: </a:t>
            </a:r>
            <a:r>
              <a:rPr lang="de-DE" sz="1600" dirty="0" err="1" smtClean="0">
                <a:latin typeface="Arial" pitchFamily="34" charset="0"/>
                <a:cs typeface="Arial" pitchFamily="34" charset="0"/>
              </a:rPr>
              <a:t>Carnivoren</a:t>
            </a:r>
            <a:r>
              <a:rPr lang="de-DE" sz="1600" dirty="0" smtClean="0">
                <a:latin typeface="Arial" pitchFamily="34" charset="0"/>
                <a:cs typeface="Arial" pitchFamily="34" charset="0"/>
              </a:rPr>
              <a:t>-Pflanzen-Orchideen und Moorpflanzen.                    		             	           </a:t>
            </a:r>
            <a:r>
              <a:rPr lang="de-DE" sz="1600" i="1" dirty="0" smtClean="0">
                <a:latin typeface="Arial" pitchFamily="34" charset="0"/>
                <a:cs typeface="Arial" pitchFamily="34" charset="0"/>
              </a:rPr>
              <a:t>orchideen-moorpflanzen.de/</a:t>
            </a:r>
            <a:r>
              <a:rPr lang="de-DE" sz="1600" i="1" dirty="0" err="1" smtClean="0">
                <a:latin typeface="Arial" pitchFamily="34" charset="0"/>
                <a:cs typeface="Arial" pitchFamily="34" charset="0"/>
              </a:rPr>
              <a:t>carnivoren</a:t>
            </a:r>
            <a:r>
              <a:rPr lang="de-DE" sz="1600" i="1" dirty="0" smtClean="0">
                <a:latin typeface="Arial" pitchFamily="34" charset="0"/>
                <a:cs typeface="Arial" pitchFamily="34" charset="0"/>
              </a:rPr>
              <a:t>-pflanzen</a:t>
            </a:r>
            <a:r>
              <a:rPr lang="de-DE" sz="1600" dirty="0" smtClean="0">
                <a:latin typeface="Arial" pitchFamily="34" charset="0"/>
                <a:cs typeface="Arial" pitchFamily="34" charset="0"/>
              </a:rPr>
              <a:t>. 27.08.2012</a:t>
            </a:r>
          </a:p>
          <a:p>
            <a:r>
              <a:rPr lang="de-DE" sz="1600" b="1" dirty="0" smtClean="0">
                <a:latin typeface="Arial" pitchFamily="34" charset="0"/>
                <a:cs typeface="Arial" pitchFamily="34" charset="0"/>
              </a:rPr>
              <a:t>Reiner, Martin</a:t>
            </a:r>
            <a:r>
              <a:rPr lang="de-DE" sz="1600" dirty="0" smtClean="0">
                <a:latin typeface="Arial" pitchFamily="34" charset="0"/>
                <a:cs typeface="Arial" pitchFamily="34" charset="0"/>
              </a:rPr>
              <a:t>: </a:t>
            </a:r>
            <a:r>
              <a:rPr lang="de-DE" sz="1600" i="1" dirty="0" err="1" smtClean="0">
                <a:latin typeface="Arial" pitchFamily="34" charset="0"/>
                <a:cs typeface="Arial" pitchFamily="34" charset="0"/>
              </a:rPr>
              <a:t>Aldrovanda</a:t>
            </a:r>
            <a:r>
              <a:rPr lang="de-DE" sz="1600" i="1" dirty="0" smtClean="0">
                <a:latin typeface="Arial" pitchFamily="34" charset="0"/>
                <a:cs typeface="Arial" pitchFamily="34" charset="0"/>
              </a:rPr>
              <a:t> </a:t>
            </a:r>
            <a:r>
              <a:rPr lang="de-DE" sz="1600" i="1" dirty="0" err="1" smtClean="0">
                <a:latin typeface="Arial" pitchFamily="34" charset="0"/>
                <a:cs typeface="Arial" pitchFamily="34" charset="0"/>
              </a:rPr>
              <a:t>vesiculosa</a:t>
            </a:r>
            <a:r>
              <a:rPr lang="de-DE" sz="1600" i="1" dirty="0" smtClean="0">
                <a:latin typeface="Arial" pitchFamily="34" charset="0"/>
                <a:cs typeface="Arial" pitchFamily="34" charset="0"/>
              </a:rPr>
              <a:t>. 				  		           	         www.drosophyllum.com/deutsch/aldrovanda.htm</a:t>
            </a:r>
            <a:r>
              <a:rPr lang="de-DE" sz="1600" dirty="0" smtClean="0">
                <a:latin typeface="Arial" pitchFamily="34" charset="0"/>
                <a:cs typeface="Arial" pitchFamily="34" charset="0"/>
              </a:rPr>
              <a:t>. 09.07.2012</a:t>
            </a:r>
          </a:p>
          <a:p>
            <a:r>
              <a:rPr lang="de-DE" sz="1600" b="1" dirty="0" smtClean="0">
                <a:latin typeface="Arial" pitchFamily="34" charset="0"/>
                <a:cs typeface="Arial" pitchFamily="34" charset="0"/>
              </a:rPr>
              <a:t>Universität Bonn</a:t>
            </a:r>
            <a:r>
              <a:rPr lang="de-DE" sz="1600" dirty="0" smtClean="0">
                <a:latin typeface="Arial" pitchFamily="34" charset="0"/>
                <a:cs typeface="Arial" pitchFamily="34" charset="0"/>
              </a:rPr>
              <a:t>: </a:t>
            </a:r>
            <a:r>
              <a:rPr lang="de-DE" sz="1600" i="1" dirty="0" smtClean="0">
                <a:latin typeface="Arial" pitchFamily="34" charset="0"/>
                <a:cs typeface="Arial" pitchFamily="34" charset="0"/>
              </a:rPr>
              <a:t>Fallen und Arten.                                                                    		                	              www.botgart.uni-bonn.de/o_samm/karni/karniarten.php</a:t>
            </a:r>
            <a:r>
              <a:rPr lang="de-DE" sz="1600" dirty="0" smtClean="0">
                <a:latin typeface="Arial" pitchFamily="34" charset="0"/>
                <a:cs typeface="Arial" pitchFamily="34" charset="0"/>
              </a:rPr>
              <a:t>. 		                	              27.08.2012</a:t>
            </a:r>
          </a:p>
        </p:txBody>
      </p:sp>
      <p:sp>
        <p:nvSpPr>
          <p:cNvPr id="4" name="Textfeld 3"/>
          <p:cNvSpPr txBox="1"/>
          <p:nvPr/>
        </p:nvSpPr>
        <p:spPr>
          <a:xfrm>
            <a:off x="7956376" y="6309320"/>
            <a:ext cx="1008112" cy="307777"/>
          </a:xfrm>
          <a:prstGeom prst="rect">
            <a:avLst/>
          </a:prstGeom>
          <a:noFill/>
        </p:spPr>
        <p:txBody>
          <a:bodyPr wrap="square" rtlCol="0">
            <a:spAutoFit/>
          </a:bodyPr>
          <a:lstStyle/>
          <a:p>
            <a:r>
              <a:rPr lang="de-DE" sz="1400" dirty="0" smtClean="0">
                <a:latin typeface="Arial" pitchFamily="34" charset="0"/>
                <a:cs typeface="Arial" pitchFamily="34" charset="0"/>
                <a:hlinkClick r:id="rId2" action="ppaction://hlinksldjump"/>
              </a:rPr>
              <a:t>Zurück</a:t>
            </a:r>
            <a:endParaRPr lang="de-DE"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2242</Words>
  <Application>Microsoft Office PowerPoint</Application>
  <PresentationFormat>Bildschirmpräsentation (4:3)</PresentationFormat>
  <Paragraphs>482</Paragraphs>
  <Slides>41</Slides>
  <Notes>0</Notes>
  <HiddenSlides>0</HiddenSlides>
  <MMClips>0</MMClips>
  <ScaleCrop>false</ScaleCrop>
  <HeadingPairs>
    <vt:vector size="4" baseType="variant">
      <vt:variant>
        <vt:lpstr>Design</vt:lpstr>
      </vt:variant>
      <vt:variant>
        <vt:i4>1</vt:i4>
      </vt:variant>
      <vt:variant>
        <vt:lpstr>Folientitel</vt:lpstr>
      </vt:variant>
      <vt:variant>
        <vt:i4>41</vt:i4>
      </vt:variant>
    </vt:vector>
  </HeadingPairs>
  <TitlesOfParts>
    <vt:vector size="42" baseType="lpstr">
      <vt:lpstr>Larissa-Design</vt:lpstr>
      <vt:lpstr>Fleischfressende </vt:lpstr>
      <vt:lpstr>Inhaltsverzeichnis</vt:lpstr>
      <vt:lpstr>1. Einleitung</vt:lpstr>
      <vt:lpstr>2. Definition</vt:lpstr>
      <vt:lpstr>Präkarnivorie (Vorstufe der Karnivorie)</vt:lpstr>
      <vt:lpstr>3. Notwenige Zusatznahrung als Problem     des Standortes</vt:lpstr>
      <vt:lpstr>3.1 Die nährstoffarmen Standorte</vt:lpstr>
      <vt:lpstr>Hochmoor</vt:lpstr>
      <vt:lpstr>3.2 Nahrungsquellen</vt:lpstr>
      <vt:lpstr>4. Die 13 einheimischen Arten</vt:lpstr>
      <vt:lpstr>4.1 Sonnentau mit seinen drei einheimischen       Arten</vt:lpstr>
      <vt:lpstr>4.1.1 Vorkommen und Anpassungen an die           Standortbedingungen</vt:lpstr>
      <vt:lpstr>4.1.2 Genereller Aufbau der Sonnentauarten</vt:lpstr>
      <vt:lpstr>4.1.3 Unterscheidungsmerkmale der          einheimischen Arten</vt:lpstr>
      <vt:lpstr>4.2 Das Fettkraut mit seinen zwei einheimischen       Arten</vt:lpstr>
      <vt:lpstr>4.2.1 Vorkommen und Anpassungen an die           Standortbedingungen</vt:lpstr>
      <vt:lpstr>4.2.2 Genereller Aufbau der Fettkrautarten</vt:lpstr>
      <vt:lpstr>4.2.3 Erkennungsmerkmale der einheimischen          Arten und deren Unterscheidungskriterien</vt:lpstr>
      <vt:lpstr>4.3 Wasserfalle mit einer einzigen Art</vt:lpstr>
      <vt:lpstr>4.3.1 Vorkommen</vt:lpstr>
      <vt:lpstr>4.3.2 Aufbau</vt:lpstr>
      <vt:lpstr>4.4 Wasserschlauch mit seinen sieben        einheimischen Arten</vt:lpstr>
      <vt:lpstr>4.4.1 Vorkommen und Anpassung an            Standortbedingungen</vt:lpstr>
      <vt:lpstr>4.4.2 Genereller Aufbau der Wasserschläuche</vt:lpstr>
      <vt:lpstr>5. Die fünf Fangmechanismen</vt:lpstr>
      <vt:lpstr>5.1 Die Klebfalle als Beispiel für einen        aktiven Fangmechanismus</vt:lpstr>
      <vt:lpstr>5.1.1 Fangmechanismus des Fettkrautes</vt:lpstr>
      <vt:lpstr>5.1.2 Der beweglichere Fangmechanismus          des Sonnentaus</vt:lpstr>
      <vt:lpstr>Sonnentau: Tentakelbewegung und Blattbewegung</vt:lpstr>
      <vt:lpstr>5.2 Die Gleitfalle als eine effektive Fangmethode</vt:lpstr>
      <vt:lpstr>5.3 Die Klappfalle als ein sekundenschneller        Fangmechanismus</vt:lpstr>
      <vt:lpstr>5.3.1 Fangbeschreibung anhand der          Venusfliegenfalle</vt:lpstr>
      <vt:lpstr>Aufbau der Venusfliegenfalle</vt:lpstr>
      <vt:lpstr>5.3.2 Die Wasserfalle im Vergleich</vt:lpstr>
      <vt:lpstr>5.4 Die Saugfalle als schnellster       Fangmechanismus</vt:lpstr>
      <vt:lpstr>5.5 Reusenfalle mit ihrem komplizierten        Fangsystem</vt:lpstr>
      <vt:lpstr>6. Schluss</vt:lpstr>
      <vt:lpstr>7. Literaturverzeichnis</vt:lpstr>
      <vt:lpstr>Buchquellen:</vt:lpstr>
      <vt:lpstr>Buchquellen:</vt:lpstr>
      <vt:lpstr>Internetquellen: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Verena Wittig</dc:creator>
  <cp:lastModifiedBy>vogel</cp:lastModifiedBy>
  <cp:revision>164</cp:revision>
  <dcterms:created xsi:type="dcterms:W3CDTF">2012-11-03T12:50:38Z</dcterms:created>
  <dcterms:modified xsi:type="dcterms:W3CDTF">2016-04-11T22:16:15Z</dcterms:modified>
</cp:coreProperties>
</file>